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8" r:id="rId3"/>
    <p:sldId id="271" r:id="rId4"/>
    <p:sldId id="272" r:id="rId5"/>
    <p:sldId id="295" r:id="rId6"/>
    <p:sldId id="273" r:id="rId7"/>
    <p:sldId id="274" r:id="rId8"/>
    <p:sldId id="275" r:id="rId9"/>
    <p:sldId id="293" r:id="rId10"/>
    <p:sldId id="276" r:id="rId11"/>
    <p:sldId id="277" r:id="rId12"/>
    <p:sldId id="279" r:id="rId13"/>
    <p:sldId id="280" r:id="rId14"/>
    <p:sldId id="281" r:id="rId15"/>
    <p:sldId id="282" r:id="rId16"/>
    <p:sldId id="283" r:id="rId17"/>
    <p:sldId id="284" r:id="rId18"/>
    <p:sldId id="285" r:id="rId19"/>
    <p:sldId id="286" r:id="rId20"/>
    <p:sldId id="287" r:id="rId21"/>
    <p:sldId id="288" r:id="rId22"/>
    <p:sldId id="289" r:id="rId23"/>
    <p:sldId id="294" r:id="rId24"/>
    <p:sldId id="290" r:id="rId25"/>
    <p:sldId id="291" r:id="rId26"/>
    <p:sldId id="292" r:id="rId27"/>
    <p:sldId id="278" r:id="rId28"/>
    <p:sldId id="2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D644E-31BC-4AE1-9362-4FAC7639F7CE}" type="datetimeFigureOut">
              <a:rPr lang="en-IN" smtClean="0"/>
              <a:t>24-07-2023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DAC7D-8D30-414E-8426-3ADD341261D0}" type="slidenum">
              <a:rPr lang="en-IN" smtClean="0"/>
              <a:t>‹#›</a:t>
            </a:fld>
            <a:endParaRPr lang="en-IN"/>
          </a:p>
        </p:txBody>
      </p:sp>
    </p:spTree>
    <p:extLst>
      <p:ext uri="{BB962C8B-B14F-4D97-AF65-F5344CB8AC3E}">
        <p14:creationId xmlns:p14="http://schemas.microsoft.com/office/powerpoint/2010/main" val="328728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1</a:t>
            </a:fld>
            <a:endParaRPr lang="en-IN" sz="18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10</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41714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11</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0315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12</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2567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13</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15946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14</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47481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15</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68729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16</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237274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17</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93499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18</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73418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19</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9338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2</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87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20</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93163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21</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203169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22</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39310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23</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1407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24</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8176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25</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90167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26</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66653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27</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511493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28</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36090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3</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3531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4</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88612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5</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83483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6</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1929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7</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95180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8</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59483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320" cy="411372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15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8643738-4CED-439F-ABAD-4E399E27E0D2}" type="slidenum">
              <a:rPr lang="en-IN" sz="1200" b="0" strike="noStrike" spc="-1">
                <a:solidFill>
                  <a:srgbClr val="000000"/>
                </a:solidFill>
                <a:uFill>
                  <a:solidFill>
                    <a:srgbClr val="FFFFFF"/>
                  </a:solidFill>
                </a:uFill>
                <a:latin typeface="Times New Roman"/>
              </a:rPr>
              <a:t>9</a:t>
            </a:fld>
            <a:endParaRPr lang="en-IN"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1207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5CCB-9C4A-498B-B867-B9DEEC8453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460F45-9224-4062-87D5-4C2632233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E27652-51E4-4A7B-ABFC-FEED55D91BDE}"/>
              </a:ext>
            </a:extLst>
          </p:cNvPr>
          <p:cNvSpPr>
            <a:spLocks noGrp="1"/>
          </p:cNvSpPr>
          <p:nvPr>
            <p:ph type="dt" sz="half" idx="10"/>
          </p:nvPr>
        </p:nvSpPr>
        <p:spPr/>
        <p:txBody>
          <a:bodyPr/>
          <a:lstStyle/>
          <a:p>
            <a:fld id="{6BF6E811-409E-4EA0-913E-F50A6CDDC207}" type="datetime1">
              <a:rPr lang="en-IN" smtClean="0"/>
              <a:t>24-07-2023</a:t>
            </a:fld>
            <a:endParaRPr lang="en-IN"/>
          </a:p>
        </p:txBody>
      </p:sp>
      <p:sp>
        <p:nvSpPr>
          <p:cNvPr id="5" name="Footer Placeholder 4">
            <a:extLst>
              <a:ext uri="{FF2B5EF4-FFF2-40B4-BE49-F238E27FC236}">
                <a16:creationId xmlns:a16="http://schemas.microsoft.com/office/drawing/2014/main" id="{1B955465-0E19-4260-BEBE-E1F2570103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FE92F2-AE19-43A0-962E-A9950CF0DF9A}"/>
              </a:ext>
            </a:extLst>
          </p:cNvPr>
          <p:cNvSpPr>
            <a:spLocks noGrp="1"/>
          </p:cNvSpPr>
          <p:nvPr>
            <p:ph type="sldNum" sz="quarter" idx="12"/>
          </p:nvPr>
        </p:nvSpPr>
        <p:spPr/>
        <p:txBody>
          <a:bodyPr/>
          <a:lstStyle/>
          <a:p>
            <a:fld id="{4B3E63D4-8500-4D69-BAEF-A7E6F825617A}" type="slidenum">
              <a:rPr lang="en-IN" smtClean="0"/>
              <a:t>‹#›</a:t>
            </a:fld>
            <a:endParaRPr lang="en-IN"/>
          </a:p>
        </p:txBody>
      </p:sp>
    </p:spTree>
    <p:extLst>
      <p:ext uri="{BB962C8B-B14F-4D97-AF65-F5344CB8AC3E}">
        <p14:creationId xmlns:p14="http://schemas.microsoft.com/office/powerpoint/2010/main" val="1495187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2C39-C0B6-42CF-A855-490896632A4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14209F-2BB1-4494-B732-6274FDBE79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46A3CB-A651-4A64-9649-9159E38AFEC1}"/>
              </a:ext>
            </a:extLst>
          </p:cNvPr>
          <p:cNvSpPr>
            <a:spLocks noGrp="1"/>
          </p:cNvSpPr>
          <p:nvPr>
            <p:ph type="dt" sz="half" idx="10"/>
          </p:nvPr>
        </p:nvSpPr>
        <p:spPr/>
        <p:txBody>
          <a:bodyPr/>
          <a:lstStyle/>
          <a:p>
            <a:fld id="{63569E50-9449-450D-BAD9-F108DE3CEC2A}" type="datetime1">
              <a:rPr lang="en-IN" smtClean="0"/>
              <a:t>24-07-2023</a:t>
            </a:fld>
            <a:endParaRPr lang="en-IN"/>
          </a:p>
        </p:txBody>
      </p:sp>
      <p:sp>
        <p:nvSpPr>
          <p:cNvPr id="5" name="Footer Placeholder 4">
            <a:extLst>
              <a:ext uri="{FF2B5EF4-FFF2-40B4-BE49-F238E27FC236}">
                <a16:creationId xmlns:a16="http://schemas.microsoft.com/office/drawing/2014/main" id="{4C8B16AD-D437-49A1-BBD2-F5F45DF1F5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24355D-C14D-4968-B823-636BE20E41F9}"/>
              </a:ext>
            </a:extLst>
          </p:cNvPr>
          <p:cNvSpPr>
            <a:spLocks noGrp="1"/>
          </p:cNvSpPr>
          <p:nvPr>
            <p:ph type="sldNum" sz="quarter" idx="12"/>
          </p:nvPr>
        </p:nvSpPr>
        <p:spPr/>
        <p:txBody>
          <a:bodyPr/>
          <a:lstStyle/>
          <a:p>
            <a:fld id="{4B3E63D4-8500-4D69-BAEF-A7E6F825617A}" type="slidenum">
              <a:rPr lang="en-IN" smtClean="0"/>
              <a:t>‹#›</a:t>
            </a:fld>
            <a:endParaRPr lang="en-IN"/>
          </a:p>
        </p:txBody>
      </p:sp>
    </p:spTree>
    <p:extLst>
      <p:ext uri="{BB962C8B-B14F-4D97-AF65-F5344CB8AC3E}">
        <p14:creationId xmlns:p14="http://schemas.microsoft.com/office/powerpoint/2010/main" val="276221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BC7B9A-BD88-4738-A1D7-E7EA8F649F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CC1F9F-9410-45AA-B0E9-6D8EA70EC4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5F26C5-B28E-4103-A31D-8599DB756551}"/>
              </a:ext>
            </a:extLst>
          </p:cNvPr>
          <p:cNvSpPr>
            <a:spLocks noGrp="1"/>
          </p:cNvSpPr>
          <p:nvPr>
            <p:ph type="dt" sz="half" idx="10"/>
          </p:nvPr>
        </p:nvSpPr>
        <p:spPr/>
        <p:txBody>
          <a:bodyPr/>
          <a:lstStyle/>
          <a:p>
            <a:fld id="{84242490-BE7B-4897-BA1E-9966A703C20E}" type="datetime1">
              <a:rPr lang="en-IN" smtClean="0"/>
              <a:t>24-07-2023</a:t>
            </a:fld>
            <a:endParaRPr lang="en-IN"/>
          </a:p>
        </p:txBody>
      </p:sp>
      <p:sp>
        <p:nvSpPr>
          <p:cNvPr id="5" name="Footer Placeholder 4">
            <a:extLst>
              <a:ext uri="{FF2B5EF4-FFF2-40B4-BE49-F238E27FC236}">
                <a16:creationId xmlns:a16="http://schemas.microsoft.com/office/drawing/2014/main" id="{EBF03644-47DD-4E38-8B4D-3F8602BBEF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5C1F32-FBD2-43E0-8919-3B24E7475DE9}"/>
              </a:ext>
            </a:extLst>
          </p:cNvPr>
          <p:cNvSpPr>
            <a:spLocks noGrp="1"/>
          </p:cNvSpPr>
          <p:nvPr>
            <p:ph type="sldNum" sz="quarter" idx="12"/>
          </p:nvPr>
        </p:nvSpPr>
        <p:spPr/>
        <p:txBody>
          <a:bodyPr/>
          <a:lstStyle/>
          <a:p>
            <a:fld id="{4B3E63D4-8500-4D69-BAEF-A7E6F825617A}" type="slidenum">
              <a:rPr lang="en-IN" smtClean="0"/>
              <a:t>‹#›</a:t>
            </a:fld>
            <a:endParaRPr lang="en-IN"/>
          </a:p>
        </p:txBody>
      </p:sp>
    </p:spTree>
    <p:extLst>
      <p:ext uri="{BB962C8B-B14F-4D97-AF65-F5344CB8AC3E}">
        <p14:creationId xmlns:p14="http://schemas.microsoft.com/office/powerpoint/2010/main" val="2268515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9BA5A-AC59-44E6-B008-04B105F4EB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34AE34-3142-4C9A-BDE0-4D7CE55AC0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7580D8-C60F-4642-B1CF-4C2F7A981033}"/>
              </a:ext>
            </a:extLst>
          </p:cNvPr>
          <p:cNvSpPr>
            <a:spLocks noGrp="1"/>
          </p:cNvSpPr>
          <p:nvPr>
            <p:ph type="dt" sz="half" idx="10"/>
          </p:nvPr>
        </p:nvSpPr>
        <p:spPr/>
        <p:txBody>
          <a:bodyPr/>
          <a:lstStyle/>
          <a:p>
            <a:fld id="{F8D28605-34F7-4331-AED7-B26FF20D452E}" type="datetime1">
              <a:rPr lang="en-IN" smtClean="0"/>
              <a:t>24-07-2023</a:t>
            </a:fld>
            <a:endParaRPr lang="en-IN"/>
          </a:p>
        </p:txBody>
      </p:sp>
      <p:sp>
        <p:nvSpPr>
          <p:cNvPr id="5" name="Footer Placeholder 4">
            <a:extLst>
              <a:ext uri="{FF2B5EF4-FFF2-40B4-BE49-F238E27FC236}">
                <a16:creationId xmlns:a16="http://schemas.microsoft.com/office/drawing/2014/main" id="{91AD2CAE-E46C-42F2-A88F-4A92927A1D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0853FB-7E76-4BC4-96A7-BF6431D8F1A2}"/>
              </a:ext>
            </a:extLst>
          </p:cNvPr>
          <p:cNvSpPr>
            <a:spLocks noGrp="1"/>
          </p:cNvSpPr>
          <p:nvPr>
            <p:ph type="sldNum" sz="quarter" idx="12"/>
          </p:nvPr>
        </p:nvSpPr>
        <p:spPr/>
        <p:txBody>
          <a:bodyPr/>
          <a:lstStyle/>
          <a:p>
            <a:fld id="{4B3E63D4-8500-4D69-BAEF-A7E6F825617A}" type="slidenum">
              <a:rPr lang="en-IN" smtClean="0"/>
              <a:t>‹#›</a:t>
            </a:fld>
            <a:endParaRPr lang="en-IN"/>
          </a:p>
        </p:txBody>
      </p:sp>
    </p:spTree>
    <p:extLst>
      <p:ext uri="{BB962C8B-B14F-4D97-AF65-F5344CB8AC3E}">
        <p14:creationId xmlns:p14="http://schemas.microsoft.com/office/powerpoint/2010/main" val="1546089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23D-D6A9-40E1-BA5B-609509A39B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250BB2-EAA1-421B-9E9B-DD2BB954C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4C4C32-9799-4A87-AAEF-37FC078FB375}"/>
              </a:ext>
            </a:extLst>
          </p:cNvPr>
          <p:cNvSpPr>
            <a:spLocks noGrp="1"/>
          </p:cNvSpPr>
          <p:nvPr>
            <p:ph type="dt" sz="half" idx="10"/>
          </p:nvPr>
        </p:nvSpPr>
        <p:spPr/>
        <p:txBody>
          <a:bodyPr/>
          <a:lstStyle/>
          <a:p>
            <a:fld id="{67F613E8-86C9-43FB-B84E-F89A2EE1D2E6}" type="datetime1">
              <a:rPr lang="en-IN" smtClean="0"/>
              <a:t>24-07-2023</a:t>
            </a:fld>
            <a:endParaRPr lang="en-IN"/>
          </a:p>
        </p:txBody>
      </p:sp>
      <p:sp>
        <p:nvSpPr>
          <p:cNvPr id="5" name="Footer Placeholder 4">
            <a:extLst>
              <a:ext uri="{FF2B5EF4-FFF2-40B4-BE49-F238E27FC236}">
                <a16:creationId xmlns:a16="http://schemas.microsoft.com/office/drawing/2014/main" id="{F39E6E4A-1EC6-4F64-823E-93D91A2A41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7D9368-9794-4FC8-9DFE-2603C350BD62}"/>
              </a:ext>
            </a:extLst>
          </p:cNvPr>
          <p:cNvSpPr>
            <a:spLocks noGrp="1"/>
          </p:cNvSpPr>
          <p:nvPr>
            <p:ph type="sldNum" sz="quarter" idx="12"/>
          </p:nvPr>
        </p:nvSpPr>
        <p:spPr/>
        <p:txBody>
          <a:bodyPr/>
          <a:lstStyle/>
          <a:p>
            <a:fld id="{4B3E63D4-8500-4D69-BAEF-A7E6F825617A}" type="slidenum">
              <a:rPr lang="en-IN" smtClean="0"/>
              <a:t>‹#›</a:t>
            </a:fld>
            <a:endParaRPr lang="en-IN"/>
          </a:p>
        </p:txBody>
      </p:sp>
    </p:spTree>
    <p:extLst>
      <p:ext uri="{BB962C8B-B14F-4D97-AF65-F5344CB8AC3E}">
        <p14:creationId xmlns:p14="http://schemas.microsoft.com/office/powerpoint/2010/main" val="3776517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C4E19-8363-4E15-B1BD-E0384A50AB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8BD98C-A969-4140-9080-E88DEE5F5E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5910EA7-D775-4FFD-B537-A99B42CA58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71E80E-7EDB-47DF-B57E-2EDFF897B848}"/>
              </a:ext>
            </a:extLst>
          </p:cNvPr>
          <p:cNvSpPr>
            <a:spLocks noGrp="1"/>
          </p:cNvSpPr>
          <p:nvPr>
            <p:ph type="dt" sz="half" idx="10"/>
          </p:nvPr>
        </p:nvSpPr>
        <p:spPr/>
        <p:txBody>
          <a:bodyPr/>
          <a:lstStyle/>
          <a:p>
            <a:fld id="{409F836D-2D79-4125-A232-C32F0133C27F}" type="datetime1">
              <a:rPr lang="en-IN" smtClean="0"/>
              <a:t>24-07-2023</a:t>
            </a:fld>
            <a:endParaRPr lang="en-IN"/>
          </a:p>
        </p:txBody>
      </p:sp>
      <p:sp>
        <p:nvSpPr>
          <p:cNvPr id="6" name="Footer Placeholder 5">
            <a:extLst>
              <a:ext uri="{FF2B5EF4-FFF2-40B4-BE49-F238E27FC236}">
                <a16:creationId xmlns:a16="http://schemas.microsoft.com/office/drawing/2014/main" id="{A581952F-F26A-409F-BD26-554BD58B78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FEB560-EDD6-43BC-BEFE-91926CB39086}"/>
              </a:ext>
            </a:extLst>
          </p:cNvPr>
          <p:cNvSpPr>
            <a:spLocks noGrp="1"/>
          </p:cNvSpPr>
          <p:nvPr>
            <p:ph type="sldNum" sz="quarter" idx="12"/>
          </p:nvPr>
        </p:nvSpPr>
        <p:spPr/>
        <p:txBody>
          <a:bodyPr/>
          <a:lstStyle/>
          <a:p>
            <a:fld id="{4B3E63D4-8500-4D69-BAEF-A7E6F825617A}" type="slidenum">
              <a:rPr lang="en-IN" smtClean="0"/>
              <a:t>‹#›</a:t>
            </a:fld>
            <a:endParaRPr lang="en-IN"/>
          </a:p>
        </p:txBody>
      </p:sp>
    </p:spTree>
    <p:extLst>
      <p:ext uri="{BB962C8B-B14F-4D97-AF65-F5344CB8AC3E}">
        <p14:creationId xmlns:p14="http://schemas.microsoft.com/office/powerpoint/2010/main" val="3972782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D981-FE61-452F-9127-90C8F060E30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DC8983-CBD2-4195-BB80-D2AE389018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3F5F98-5407-44C0-B5DE-8A8C3C5050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F11704-4F64-4A6B-A48E-4D5096C2A4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C6C1E6-83C8-4EDC-9BA4-96164E408A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60A65D-7972-4757-81FC-78F693629890}"/>
              </a:ext>
            </a:extLst>
          </p:cNvPr>
          <p:cNvSpPr>
            <a:spLocks noGrp="1"/>
          </p:cNvSpPr>
          <p:nvPr>
            <p:ph type="dt" sz="half" idx="10"/>
          </p:nvPr>
        </p:nvSpPr>
        <p:spPr/>
        <p:txBody>
          <a:bodyPr/>
          <a:lstStyle/>
          <a:p>
            <a:fld id="{A1114039-6612-481E-B4E2-309B4551E929}" type="datetime1">
              <a:rPr lang="en-IN" smtClean="0"/>
              <a:t>24-07-2023</a:t>
            </a:fld>
            <a:endParaRPr lang="en-IN"/>
          </a:p>
        </p:txBody>
      </p:sp>
      <p:sp>
        <p:nvSpPr>
          <p:cNvPr id="8" name="Footer Placeholder 7">
            <a:extLst>
              <a:ext uri="{FF2B5EF4-FFF2-40B4-BE49-F238E27FC236}">
                <a16:creationId xmlns:a16="http://schemas.microsoft.com/office/drawing/2014/main" id="{D8A76F22-0FE7-4123-AAF3-9337178D9D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FBC205A-71E5-4B60-AC1B-BC44B1993205}"/>
              </a:ext>
            </a:extLst>
          </p:cNvPr>
          <p:cNvSpPr>
            <a:spLocks noGrp="1"/>
          </p:cNvSpPr>
          <p:nvPr>
            <p:ph type="sldNum" sz="quarter" idx="12"/>
          </p:nvPr>
        </p:nvSpPr>
        <p:spPr/>
        <p:txBody>
          <a:bodyPr/>
          <a:lstStyle/>
          <a:p>
            <a:fld id="{4B3E63D4-8500-4D69-BAEF-A7E6F825617A}" type="slidenum">
              <a:rPr lang="en-IN" smtClean="0"/>
              <a:t>‹#›</a:t>
            </a:fld>
            <a:endParaRPr lang="en-IN"/>
          </a:p>
        </p:txBody>
      </p:sp>
    </p:spTree>
    <p:extLst>
      <p:ext uri="{BB962C8B-B14F-4D97-AF65-F5344CB8AC3E}">
        <p14:creationId xmlns:p14="http://schemas.microsoft.com/office/powerpoint/2010/main" val="168276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446CB-BA11-4265-9402-9A4B64A2A33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996CEC-8431-4AB0-B556-1332CB4C193C}"/>
              </a:ext>
            </a:extLst>
          </p:cNvPr>
          <p:cNvSpPr>
            <a:spLocks noGrp="1"/>
          </p:cNvSpPr>
          <p:nvPr>
            <p:ph type="dt" sz="half" idx="10"/>
          </p:nvPr>
        </p:nvSpPr>
        <p:spPr/>
        <p:txBody>
          <a:bodyPr/>
          <a:lstStyle/>
          <a:p>
            <a:fld id="{1D217C7E-704B-4065-9C47-172D65E69233}" type="datetime1">
              <a:rPr lang="en-IN" smtClean="0"/>
              <a:t>24-07-2023</a:t>
            </a:fld>
            <a:endParaRPr lang="en-IN"/>
          </a:p>
        </p:txBody>
      </p:sp>
      <p:sp>
        <p:nvSpPr>
          <p:cNvPr id="4" name="Footer Placeholder 3">
            <a:extLst>
              <a:ext uri="{FF2B5EF4-FFF2-40B4-BE49-F238E27FC236}">
                <a16:creationId xmlns:a16="http://schemas.microsoft.com/office/drawing/2014/main" id="{197416DA-3168-4FC7-8BDC-114808BC70A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9278E0-533B-4440-BA74-0A224AE3C18A}"/>
              </a:ext>
            </a:extLst>
          </p:cNvPr>
          <p:cNvSpPr>
            <a:spLocks noGrp="1"/>
          </p:cNvSpPr>
          <p:nvPr>
            <p:ph type="sldNum" sz="quarter" idx="12"/>
          </p:nvPr>
        </p:nvSpPr>
        <p:spPr/>
        <p:txBody>
          <a:bodyPr/>
          <a:lstStyle/>
          <a:p>
            <a:fld id="{4B3E63D4-8500-4D69-BAEF-A7E6F825617A}" type="slidenum">
              <a:rPr lang="en-IN" smtClean="0"/>
              <a:t>‹#›</a:t>
            </a:fld>
            <a:endParaRPr lang="en-IN"/>
          </a:p>
        </p:txBody>
      </p:sp>
    </p:spTree>
    <p:extLst>
      <p:ext uri="{BB962C8B-B14F-4D97-AF65-F5344CB8AC3E}">
        <p14:creationId xmlns:p14="http://schemas.microsoft.com/office/powerpoint/2010/main" val="3385304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0CA99-164A-4A6D-B9E3-2D3A0C6CAFEE}"/>
              </a:ext>
            </a:extLst>
          </p:cNvPr>
          <p:cNvSpPr>
            <a:spLocks noGrp="1"/>
          </p:cNvSpPr>
          <p:nvPr>
            <p:ph type="dt" sz="half" idx="10"/>
          </p:nvPr>
        </p:nvSpPr>
        <p:spPr/>
        <p:txBody>
          <a:bodyPr/>
          <a:lstStyle/>
          <a:p>
            <a:fld id="{448DA3B5-389F-44B9-A0EC-746F0A1395A5}" type="datetime1">
              <a:rPr lang="en-IN" smtClean="0"/>
              <a:t>24-07-2023</a:t>
            </a:fld>
            <a:endParaRPr lang="en-IN"/>
          </a:p>
        </p:txBody>
      </p:sp>
      <p:sp>
        <p:nvSpPr>
          <p:cNvPr id="3" name="Footer Placeholder 2">
            <a:extLst>
              <a:ext uri="{FF2B5EF4-FFF2-40B4-BE49-F238E27FC236}">
                <a16:creationId xmlns:a16="http://schemas.microsoft.com/office/drawing/2014/main" id="{FDB03529-6786-4564-9A4A-A50379BE568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6ED005-1651-4838-AB99-741332A51EEE}"/>
              </a:ext>
            </a:extLst>
          </p:cNvPr>
          <p:cNvSpPr>
            <a:spLocks noGrp="1"/>
          </p:cNvSpPr>
          <p:nvPr>
            <p:ph type="sldNum" sz="quarter" idx="12"/>
          </p:nvPr>
        </p:nvSpPr>
        <p:spPr/>
        <p:txBody>
          <a:bodyPr/>
          <a:lstStyle/>
          <a:p>
            <a:fld id="{4B3E63D4-8500-4D69-BAEF-A7E6F825617A}" type="slidenum">
              <a:rPr lang="en-IN" smtClean="0"/>
              <a:t>‹#›</a:t>
            </a:fld>
            <a:endParaRPr lang="en-IN"/>
          </a:p>
        </p:txBody>
      </p:sp>
    </p:spTree>
    <p:extLst>
      <p:ext uri="{BB962C8B-B14F-4D97-AF65-F5344CB8AC3E}">
        <p14:creationId xmlns:p14="http://schemas.microsoft.com/office/powerpoint/2010/main" val="1463783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85EE-6D86-4B62-8F67-A751EE8D69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6AE2476-88EB-444E-A967-C500822B1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D32F5B3-353C-4A64-BCCA-11E3CB536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3AA56-EA6C-4E5B-AFB8-FEC87B0201B3}"/>
              </a:ext>
            </a:extLst>
          </p:cNvPr>
          <p:cNvSpPr>
            <a:spLocks noGrp="1"/>
          </p:cNvSpPr>
          <p:nvPr>
            <p:ph type="dt" sz="half" idx="10"/>
          </p:nvPr>
        </p:nvSpPr>
        <p:spPr/>
        <p:txBody>
          <a:bodyPr/>
          <a:lstStyle/>
          <a:p>
            <a:fld id="{215796BA-7BE1-4707-9477-82C28D7F6146}" type="datetime1">
              <a:rPr lang="en-IN" smtClean="0"/>
              <a:t>24-07-2023</a:t>
            </a:fld>
            <a:endParaRPr lang="en-IN"/>
          </a:p>
        </p:txBody>
      </p:sp>
      <p:sp>
        <p:nvSpPr>
          <p:cNvPr id="6" name="Footer Placeholder 5">
            <a:extLst>
              <a:ext uri="{FF2B5EF4-FFF2-40B4-BE49-F238E27FC236}">
                <a16:creationId xmlns:a16="http://schemas.microsoft.com/office/drawing/2014/main" id="{B3D9F2EF-61AF-42E9-9882-B1C2E42D57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F9B07E-2C1F-41DE-B3C7-F161AE82C118}"/>
              </a:ext>
            </a:extLst>
          </p:cNvPr>
          <p:cNvSpPr>
            <a:spLocks noGrp="1"/>
          </p:cNvSpPr>
          <p:nvPr>
            <p:ph type="sldNum" sz="quarter" idx="12"/>
          </p:nvPr>
        </p:nvSpPr>
        <p:spPr/>
        <p:txBody>
          <a:bodyPr/>
          <a:lstStyle/>
          <a:p>
            <a:fld id="{4B3E63D4-8500-4D69-BAEF-A7E6F825617A}" type="slidenum">
              <a:rPr lang="en-IN" smtClean="0"/>
              <a:t>‹#›</a:t>
            </a:fld>
            <a:endParaRPr lang="en-IN"/>
          </a:p>
        </p:txBody>
      </p:sp>
    </p:spTree>
    <p:extLst>
      <p:ext uri="{BB962C8B-B14F-4D97-AF65-F5344CB8AC3E}">
        <p14:creationId xmlns:p14="http://schemas.microsoft.com/office/powerpoint/2010/main" val="1299029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38A8-07EF-4839-8D98-922582148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23CE03-1631-493E-A9CC-73C1964A2B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4E7BC69-3346-4E9C-9491-D1BACD9EB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4381B-E89B-4AFC-838E-E65EC0CDBFF0}"/>
              </a:ext>
            </a:extLst>
          </p:cNvPr>
          <p:cNvSpPr>
            <a:spLocks noGrp="1"/>
          </p:cNvSpPr>
          <p:nvPr>
            <p:ph type="dt" sz="half" idx="10"/>
          </p:nvPr>
        </p:nvSpPr>
        <p:spPr/>
        <p:txBody>
          <a:bodyPr/>
          <a:lstStyle/>
          <a:p>
            <a:fld id="{677DB3AA-FEC8-469F-9FFA-590E1A8787D5}" type="datetime1">
              <a:rPr lang="en-IN" smtClean="0"/>
              <a:t>24-07-2023</a:t>
            </a:fld>
            <a:endParaRPr lang="en-IN"/>
          </a:p>
        </p:txBody>
      </p:sp>
      <p:sp>
        <p:nvSpPr>
          <p:cNvPr id="6" name="Footer Placeholder 5">
            <a:extLst>
              <a:ext uri="{FF2B5EF4-FFF2-40B4-BE49-F238E27FC236}">
                <a16:creationId xmlns:a16="http://schemas.microsoft.com/office/drawing/2014/main" id="{8977A903-DC6B-490E-80D5-0F244F7792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93AB2-8CB3-478C-B7EA-3669196526CA}"/>
              </a:ext>
            </a:extLst>
          </p:cNvPr>
          <p:cNvSpPr>
            <a:spLocks noGrp="1"/>
          </p:cNvSpPr>
          <p:nvPr>
            <p:ph type="sldNum" sz="quarter" idx="12"/>
          </p:nvPr>
        </p:nvSpPr>
        <p:spPr/>
        <p:txBody>
          <a:bodyPr/>
          <a:lstStyle/>
          <a:p>
            <a:fld id="{4B3E63D4-8500-4D69-BAEF-A7E6F825617A}" type="slidenum">
              <a:rPr lang="en-IN" smtClean="0"/>
              <a:t>‹#›</a:t>
            </a:fld>
            <a:endParaRPr lang="en-IN"/>
          </a:p>
        </p:txBody>
      </p:sp>
    </p:spTree>
    <p:extLst>
      <p:ext uri="{BB962C8B-B14F-4D97-AF65-F5344CB8AC3E}">
        <p14:creationId xmlns:p14="http://schemas.microsoft.com/office/powerpoint/2010/main" val="1171287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63C35C-85ED-40DF-8927-1CFE0013C4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F75ADB-2E76-4153-84C0-B3E4D73A14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F9DADF-5D78-429D-95FC-91996523C2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7D4188-3F0B-4425-ACEB-86370AA257B0}" type="datetime1">
              <a:rPr lang="en-IN" smtClean="0"/>
              <a:t>24-07-2023</a:t>
            </a:fld>
            <a:endParaRPr lang="en-IN"/>
          </a:p>
        </p:txBody>
      </p:sp>
      <p:sp>
        <p:nvSpPr>
          <p:cNvPr id="5" name="Footer Placeholder 4">
            <a:extLst>
              <a:ext uri="{FF2B5EF4-FFF2-40B4-BE49-F238E27FC236}">
                <a16:creationId xmlns:a16="http://schemas.microsoft.com/office/drawing/2014/main" id="{08236E1A-9A14-4A18-9372-614A0227BC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04B838-51A4-4824-BBC3-32B018F070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E63D4-8500-4D69-BAEF-A7E6F825617A}" type="slidenum">
              <a:rPr lang="en-IN" smtClean="0"/>
              <a:t>‹#›</a:t>
            </a:fld>
            <a:endParaRPr lang="en-IN"/>
          </a:p>
        </p:txBody>
      </p:sp>
    </p:spTree>
    <p:extLst>
      <p:ext uri="{BB962C8B-B14F-4D97-AF65-F5344CB8AC3E}">
        <p14:creationId xmlns:p14="http://schemas.microsoft.com/office/powerpoint/2010/main" val="853004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hyperlink" Target="https://stackabuse.com/random-forest-algorithm-with-python-and-scikit-learn/" TargetMode="External"/><Relationship Id="rId3" Type="http://schemas.openxmlformats.org/officeDocument/2006/relationships/image" Target="../media/image1.png"/><Relationship Id="rId7" Type="http://schemas.openxmlformats.org/officeDocument/2006/relationships/hyperlink" Target="https://www.alpha-quantum.com/blog/long-short-term-memory-lstm-with-python/long-short-term-memory-lstm-with-python/"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www.datacamp.com/tutorial/cnn-tensorflow-python" TargetMode="External"/><Relationship Id="rId5" Type="http://schemas.openxmlformats.org/officeDocument/2006/relationships/hyperlink" Target="https://www.kaggle.com/datasets/vishnu0399/emergency-vehicle-siren-sounds" TargetMode="Externa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slideLayout" Target="../slideLayouts/slideLayout7.xml"/><Relationship Id="rId18" Type="http://schemas.openxmlformats.org/officeDocument/2006/relationships/image" Target="../media/image5.png"/><Relationship Id="rId3" Type="http://schemas.microsoft.com/office/2007/relationships/media" Target="../media/media2.wav"/><Relationship Id="rId21" Type="http://schemas.openxmlformats.org/officeDocument/2006/relationships/image" Target="../media/image8.png"/><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image" Target="../media/image4.png"/><Relationship Id="rId2" Type="http://schemas.openxmlformats.org/officeDocument/2006/relationships/audio" Target="../media/media1.wav"/><Relationship Id="rId16" Type="http://schemas.openxmlformats.org/officeDocument/2006/relationships/image" Target="../media/image2.png"/><Relationship Id="rId20" Type="http://schemas.openxmlformats.org/officeDocument/2006/relationships/image" Target="../media/image7.pn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openxmlformats.org/officeDocument/2006/relationships/image" Target="../media/image1.png"/><Relationship Id="rId23" Type="http://schemas.openxmlformats.org/officeDocument/2006/relationships/image" Target="../media/image10.png"/><Relationship Id="rId10" Type="http://schemas.openxmlformats.org/officeDocument/2006/relationships/audio" Target="../media/media5.wav"/><Relationship Id="rId19" Type="http://schemas.openxmlformats.org/officeDocument/2006/relationships/image" Target="../media/image6.png"/><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notesSlide" Target="../notesSlides/notesSlide8.xml"/><Relationship Id="rId2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09800" y="1241274"/>
            <a:ext cx="7771320" cy="175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Detection and Classification of Emergency Sirens in Traffic</a:t>
            </a:r>
          </a:p>
        </p:txBody>
      </p:sp>
      <p:sp>
        <p:nvSpPr>
          <p:cNvPr id="78" name="CustomShape 2"/>
          <p:cNvSpPr/>
          <p:nvPr/>
        </p:nvSpPr>
        <p:spPr>
          <a:xfrm>
            <a:off x="2895600" y="3661117"/>
            <a:ext cx="6399720" cy="175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600" spc="-1" dirty="0">
                <a:solidFill>
                  <a:schemeClr val="bg1">
                    <a:lumMod val="50000"/>
                  </a:schemeClr>
                </a:solidFill>
                <a:uFill>
                  <a:solidFill>
                    <a:srgbClr val="FFFFFF"/>
                  </a:solidFill>
                </a:uFill>
                <a:latin typeface="SF Compact Display" panose="020B0504030202060204" pitchFamily="34" charset="0"/>
                <a:ea typeface="DejaVu Sans"/>
              </a:rPr>
              <a:t>Audio Technology ESA</a:t>
            </a:r>
          </a:p>
          <a:p>
            <a:pPr algn="ctr">
              <a:lnSpc>
                <a:spcPct val="100000"/>
              </a:lnSpc>
            </a:pPr>
            <a:r>
              <a:rPr lang="en-IN" sz="3200" spc="-1" dirty="0">
                <a:solidFill>
                  <a:schemeClr val="bg1">
                    <a:lumMod val="50000"/>
                  </a:schemeClr>
                </a:solidFill>
                <a:uFill>
                  <a:solidFill>
                    <a:srgbClr val="FFFFFF"/>
                  </a:solidFill>
                </a:uFill>
                <a:latin typeface="SF Compact Display" panose="020B0504030202060204" pitchFamily="34" charset="0"/>
                <a:ea typeface="DejaVu Sans"/>
              </a:rPr>
              <a:t>Project</a:t>
            </a:r>
          </a:p>
          <a:p>
            <a:pPr algn="ctr">
              <a:lnSpc>
                <a:spcPct val="100000"/>
              </a:lnSpc>
            </a:pPr>
            <a:endParaRPr lang="en-IN" sz="3200" spc="-1" dirty="0">
              <a:solidFill>
                <a:schemeClr val="bg1">
                  <a:lumMod val="50000"/>
                </a:schemeClr>
              </a:solidFill>
              <a:uFill>
                <a:solidFill>
                  <a:srgbClr val="FFFFFF"/>
                </a:solidFill>
              </a:uFill>
              <a:latin typeface="SF Compact Display" panose="020B0504030202060204" pitchFamily="34" charset="0"/>
              <a:ea typeface="DejaVu Sans"/>
            </a:endParaRPr>
          </a:p>
          <a:p>
            <a:pPr algn="ctr">
              <a:lnSpc>
                <a:spcPct val="100000"/>
              </a:lnSpc>
            </a:pPr>
            <a:endParaRPr lang="en-IN" sz="3200" spc="-1" dirty="0">
              <a:solidFill>
                <a:schemeClr val="bg1">
                  <a:lumMod val="50000"/>
                </a:schemeClr>
              </a:solidFill>
              <a:uFill>
                <a:solidFill>
                  <a:srgbClr val="FFFFFF"/>
                </a:solidFill>
              </a:uFill>
              <a:latin typeface="SF Compact Display" panose="020B0504030202060204" pitchFamily="34" charset="0"/>
              <a:ea typeface="DejaVu Sans"/>
            </a:endParaRPr>
          </a:p>
          <a:p>
            <a:pPr algn="ctr">
              <a:lnSpc>
                <a:spcPct val="100000"/>
              </a:lnSpc>
            </a:pPr>
            <a:r>
              <a:rPr lang="en-IN" sz="2400" spc="-1" dirty="0">
                <a:solidFill>
                  <a:schemeClr val="tx1">
                    <a:lumMod val="95000"/>
                    <a:lumOff val="5000"/>
                  </a:schemeClr>
                </a:solidFill>
                <a:uFill>
                  <a:solidFill>
                    <a:srgbClr val="FFFFFF"/>
                  </a:solidFill>
                </a:uFill>
                <a:latin typeface="SF Compact Display" panose="020B0504030202060204" pitchFamily="34" charset="0"/>
                <a:ea typeface="DejaVu Sans"/>
              </a:rPr>
              <a:t>Number of Credits: 2</a:t>
            </a:r>
          </a:p>
          <a:p>
            <a:pPr algn="ctr">
              <a:lnSpc>
                <a:spcPct val="100000"/>
              </a:lnSpc>
            </a:pPr>
            <a:r>
              <a:rPr lang="en-IN" sz="2400" spc="-1" dirty="0">
                <a:solidFill>
                  <a:schemeClr val="tx1">
                    <a:lumMod val="95000"/>
                    <a:lumOff val="5000"/>
                  </a:schemeClr>
                </a:solidFill>
                <a:uFill>
                  <a:solidFill>
                    <a:srgbClr val="FFFFFF"/>
                  </a:solidFill>
                </a:uFill>
                <a:latin typeface="SF Compact Display" panose="020B0504030202060204" pitchFamily="34" charset="0"/>
                <a:ea typeface="DejaVu Sans"/>
              </a:rPr>
              <a:t>Date: 13/07/2023</a:t>
            </a:r>
          </a:p>
          <a:p>
            <a:pPr algn="ctr">
              <a:lnSpc>
                <a:spcPct val="100000"/>
              </a:lnSpc>
            </a:pPr>
            <a:endParaRPr lang="en-IN" spc="-1" dirty="0">
              <a:solidFill>
                <a:srgbClr val="000000"/>
              </a:solidFill>
              <a:uFill>
                <a:solidFill>
                  <a:srgbClr val="FFFFFF"/>
                </a:solidFill>
              </a:uFill>
              <a:latin typeface="Arial"/>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2" name="Slide Number Placeholder 1">
            <a:extLst>
              <a:ext uri="{FF2B5EF4-FFF2-40B4-BE49-F238E27FC236}">
                <a16:creationId xmlns:a16="http://schemas.microsoft.com/office/drawing/2014/main" id="{582FC070-44B6-4DE4-9CD5-4AC47F234CFF}"/>
              </a:ext>
            </a:extLst>
          </p:cNvPr>
          <p:cNvSpPr>
            <a:spLocks noGrp="1"/>
          </p:cNvSpPr>
          <p:nvPr>
            <p:ph type="sldNum" sz="quarter" idx="12"/>
          </p:nvPr>
        </p:nvSpPr>
        <p:spPr/>
        <p:txBody>
          <a:bodyPr/>
          <a:lstStyle/>
          <a:p>
            <a:fld id="{4B3E63D4-8500-4D69-BAEF-A7E6F825617A}" type="slidenum">
              <a:rPr lang="en-IN" smtClean="0"/>
              <a:t>1</a:t>
            </a:fld>
            <a:endParaRPr lang="en-IN"/>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Software Used</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10</a:t>
            </a:fld>
            <a:endParaRPr lang="en-IN"/>
          </a:p>
        </p:txBody>
      </p:sp>
      <p:sp>
        <p:nvSpPr>
          <p:cNvPr id="9" name="TextBox 8">
            <a:extLst>
              <a:ext uri="{FF2B5EF4-FFF2-40B4-BE49-F238E27FC236}">
                <a16:creationId xmlns:a16="http://schemas.microsoft.com/office/drawing/2014/main" id="{A7DA8A61-555B-4316-BB5E-0900C0954127}"/>
              </a:ext>
            </a:extLst>
          </p:cNvPr>
          <p:cNvSpPr txBox="1"/>
          <p:nvPr/>
        </p:nvSpPr>
        <p:spPr>
          <a:xfrm>
            <a:off x="175704" y="1245155"/>
            <a:ext cx="6096000" cy="5632311"/>
          </a:xfrm>
          <a:prstGeom prst="rect">
            <a:avLst/>
          </a:prstGeom>
          <a:noFill/>
        </p:spPr>
        <p:txBody>
          <a:bodyPr wrap="square">
            <a:spAutoFit/>
          </a:bodyPr>
          <a:lstStyle/>
          <a:p>
            <a:pPr marL="285750" indent="-285750">
              <a:buFont typeface="Arial" panose="020B0604020202020204" pitchFamily="34" charset="0"/>
              <a:buChar char="•"/>
            </a:pPr>
            <a:r>
              <a:rPr lang="en-IN" sz="2000" dirty="0"/>
              <a:t>Python</a:t>
            </a:r>
          </a:p>
          <a:p>
            <a:pPr marL="285750" indent="-285750">
              <a:buFont typeface="Arial" panose="020B0604020202020204" pitchFamily="34" charset="0"/>
              <a:buChar char="•"/>
            </a:pPr>
            <a:r>
              <a:rPr lang="en-IN" sz="2000" dirty="0"/>
              <a:t>Google Collaboratory</a:t>
            </a:r>
          </a:p>
          <a:p>
            <a:pPr marL="285750" indent="-285750">
              <a:buFont typeface="Arial" panose="020B0604020202020204" pitchFamily="34" charset="0"/>
              <a:buChar char="•"/>
            </a:pPr>
            <a:r>
              <a:rPr lang="en-IN" sz="2000" dirty="0" err="1"/>
              <a:t>Numpy</a:t>
            </a:r>
            <a:endParaRPr lang="en-IN" sz="2000" dirty="0"/>
          </a:p>
          <a:p>
            <a:pPr marL="285750" indent="-285750">
              <a:buFont typeface="Arial" panose="020B0604020202020204" pitchFamily="34" charset="0"/>
              <a:buChar char="•"/>
            </a:pPr>
            <a:r>
              <a:rPr lang="en-IN" sz="2000" dirty="0"/>
              <a:t>Pandas</a:t>
            </a:r>
          </a:p>
          <a:p>
            <a:pPr marL="285750" indent="-285750">
              <a:buFont typeface="Arial" panose="020B0604020202020204" pitchFamily="34" charset="0"/>
              <a:buChar char="•"/>
            </a:pPr>
            <a:r>
              <a:rPr lang="en-IN" sz="2000" dirty="0"/>
              <a:t>Matplotlib</a:t>
            </a:r>
          </a:p>
          <a:p>
            <a:pPr marL="285750" indent="-285750">
              <a:buFont typeface="Arial" panose="020B0604020202020204" pitchFamily="34" charset="0"/>
              <a:buChar char="•"/>
            </a:pPr>
            <a:r>
              <a:rPr lang="en-IN" sz="2000" dirty="0" err="1"/>
              <a:t>Scikitlearn</a:t>
            </a:r>
            <a:endParaRPr lang="en-IN" sz="2000" dirty="0"/>
          </a:p>
          <a:p>
            <a:pPr marL="285750" indent="-285750">
              <a:buFont typeface="Arial" panose="020B0604020202020204" pitchFamily="34" charset="0"/>
              <a:buChar char="•"/>
            </a:pPr>
            <a:r>
              <a:rPr lang="en-IN" sz="2000" dirty="0" err="1"/>
              <a:t>Librosa</a:t>
            </a:r>
            <a:endParaRPr lang="en-IN" sz="2000" dirty="0"/>
          </a:p>
          <a:p>
            <a:pPr marL="285750" indent="-285750">
              <a:buFont typeface="Arial" panose="020B0604020202020204" pitchFamily="34" charset="0"/>
              <a:buChar char="•"/>
            </a:pPr>
            <a:r>
              <a:rPr lang="en-IN" sz="2000" dirty="0"/>
              <a:t>Seaborn</a:t>
            </a:r>
          </a:p>
          <a:p>
            <a:pPr marL="285750" indent="-285750">
              <a:buFont typeface="Arial" panose="020B0604020202020204" pitchFamily="34" charset="0"/>
              <a:buChar char="•"/>
            </a:pPr>
            <a:r>
              <a:rPr lang="en-IN" sz="2000" dirty="0"/>
              <a:t>Torch</a:t>
            </a:r>
          </a:p>
          <a:p>
            <a:pPr marL="285750" indent="-285750">
              <a:buFont typeface="Arial" panose="020B0604020202020204" pitchFamily="34" charset="0"/>
              <a:buChar char="•"/>
            </a:pPr>
            <a:r>
              <a:rPr lang="en-IN" sz="2000" dirty="0" err="1"/>
              <a:t>Pytorch</a:t>
            </a:r>
            <a:r>
              <a:rPr lang="en-IN" sz="2000" dirty="0"/>
              <a:t> Lightning</a:t>
            </a:r>
          </a:p>
          <a:p>
            <a:pPr marL="285750" indent="-285750">
              <a:buFont typeface="Arial" panose="020B0604020202020204" pitchFamily="34" charset="0"/>
              <a:buChar char="•"/>
            </a:pPr>
            <a:r>
              <a:rPr lang="en-IN" sz="2000" dirty="0"/>
              <a:t>PIL (Python Imaging Library)</a:t>
            </a:r>
          </a:p>
          <a:p>
            <a:pPr marL="285750" indent="-285750">
              <a:buFont typeface="Arial" panose="020B0604020202020204" pitchFamily="34" charset="0"/>
              <a:buChar char="•"/>
            </a:pPr>
            <a:r>
              <a:rPr lang="en-IN" sz="2000" dirty="0" err="1"/>
              <a:t>Scipy</a:t>
            </a:r>
            <a:endParaRPr lang="en-IN" sz="2000" dirty="0"/>
          </a:p>
          <a:p>
            <a:pPr marL="285750" indent="-285750">
              <a:buFont typeface="Arial" panose="020B0604020202020204" pitchFamily="34" charset="0"/>
              <a:buChar char="•"/>
            </a:pPr>
            <a:r>
              <a:rPr lang="en-IN" sz="2000" dirty="0" err="1"/>
              <a:t>Tensorflow</a:t>
            </a:r>
            <a:endParaRPr lang="en-IN" sz="2000" dirty="0"/>
          </a:p>
          <a:p>
            <a:pPr marL="285750" indent="-285750">
              <a:buFont typeface="Arial" panose="020B0604020202020204" pitchFamily="34" charset="0"/>
              <a:buChar char="•"/>
            </a:pPr>
            <a:r>
              <a:rPr lang="en-IN" sz="2000" dirty="0" err="1"/>
              <a:t>Keras</a:t>
            </a:r>
            <a:endParaRPr lang="en-IN" sz="2000" dirty="0"/>
          </a:p>
          <a:p>
            <a:pPr marL="285750" indent="-285750">
              <a:buFont typeface="Arial" panose="020B0604020202020204" pitchFamily="34" charset="0"/>
              <a:buChar char="•"/>
            </a:pPr>
            <a:r>
              <a:rPr lang="en-IN" sz="2000" dirty="0"/>
              <a:t>Pickle</a:t>
            </a:r>
          </a:p>
          <a:p>
            <a:pPr marL="285750" indent="-285750">
              <a:buFont typeface="Arial" panose="020B0604020202020204" pitchFamily="34" charset="0"/>
              <a:buChar char="•"/>
            </a:pPr>
            <a:r>
              <a:rPr lang="en-IN" sz="2000" dirty="0" err="1"/>
              <a:t>AudioSet</a:t>
            </a:r>
            <a:endParaRPr lang="en-IN" sz="2000" dirty="0"/>
          </a:p>
          <a:p>
            <a:pPr marL="285750" indent="-285750">
              <a:buFont typeface="Arial" panose="020B0604020202020204" pitchFamily="34" charset="0"/>
              <a:buChar char="•"/>
            </a:pPr>
            <a:r>
              <a:rPr lang="en-IN" sz="2000" dirty="0"/>
              <a:t>FFMPEG</a:t>
            </a:r>
          </a:p>
          <a:p>
            <a:pPr marL="285750" indent="-285750">
              <a:buFont typeface="Arial" panose="020B0604020202020204" pitchFamily="34" charset="0"/>
              <a:buChar char="•"/>
            </a:pPr>
            <a:r>
              <a:rPr lang="en-IN" sz="2000" dirty="0" err="1"/>
              <a:t>Youtube</a:t>
            </a:r>
            <a:r>
              <a:rPr lang="en-IN" sz="2000" dirty="0"/>
              <a:t>-DL</a:t>
            </a:r>
            <a:endParaRPr lang="en-IN" dirty="0"/>
          </a:p>
        </p:txBody>
      </p:sp>
      <p:pic>
        <p:nvPicPr>
          <p:cNvPr id="1026" name="Picture 2">
            <a:extLst>
              <a:ext uri="{FF2B5EF4-FFF2-40B4-BE49-F238E27FC236}">
                <a16:creationId xmlns:a16="http://schemas.microsoft.com/office/drawing/2014/main" id="{AC908FCA-8C2C-45B8-8870-35550B705E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2750" y="651704"/>
            <a:ext cx="3669250" cy="22596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Logo PNG Vector (SVG) Free Download">
            <a:extLst>
              <a:ext uri="{FF2B5EF4-FFF2-40B4-BE49-F238E27FC236}">
                <a16:creationId xmlns:a16="http://schemas.microsoft.com/office/drawing/2014/main" id="{D3C31417-8726-41BB-996F-82514F8728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6797" y="968397"/>
            <a:ext cx="1637277" cy="17479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F32198C-AFCF-425A-8CB5-AB7FA426E1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9058" y="3046131"/>
            <a:ext cx="1683692" cy="16836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C07565-E88B-4994-9860-E2F2C30AB4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5610" y="3085960"/>
            <a:ext cx="2819260" cy="15175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5754658-806E-4EFE-8D02-970DDA8658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9058" y="5069104"/>
            <a:ext cx="1535016" cy="16409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n Source Python Library to Create, Save, Load &amp; Extract Audio Files">
            <a:extLst>
              <a:ext uri="{FF2B5EF4-FFF2-40B4-BE49-F238E27FC236}">
                <a16:creationId xmlns:a16="http://schemas.microsoft.com/office/drawing/2014/main" id="{6AE01CDA-07A6-444D-BC0F-A10F4E047C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35610" y="4698106"/>
            <a:ext cx="2405929" cy="240592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035BE0E-D5D2-44BE-8492-9855123CC3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7023" y="950789"/>
            <a:ext cx="1788977" cy="196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3709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11</a:t>
            </a:fld>
            <a:endParaRPr lang="en-IN"/>
          </a:p>
        </p:txBody>
      </p:sp>
      <p:sp>
        <p:nvSpPr>
          <p:cNvPr id="10" name="Rectangle 3">
            <a:extLst>
              <a:ext uri="{FF2B5EF4-FFF2-40B4-BE49-F238E27FC236}">
                <a16:creationId xmlns:a16="http://schemas.microsoft.com/office/drawing/2014/main" id="{961684B8-1901-441E-BAC4-59A5E5C07A7B}"/>
              </a:ext>
            </a:extLst>
          </p:cNvPr>
          <p:cNvSpPr>
            <a:spLocks noChangeArrowheads="1"/>
          </p:cNvSpPr>
          <p:nvPr/>
        </p:nvSpPr>
        <p:spPr bwMode="auto">
          <a:xfrm>
            <a:off x="655092" y="1371137"/>
            <a:ext cx="414946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A"/>
                </a:solidFill>
                <a:effectLst/>
                <a:ea typeface="Calibri" panose="020F0502020204030204" pitchFamily="34" charset="0"/>
                <a:cs typeface="Calibri" panose="020F0502020204030204" pitchFamily="34" charset="0"/>
              </a:rPr>
              <a:t>Convolutional Neural Network:</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A"/>
                </a:solidFill>
                <a:effectLst/>
                <a:ea typeface="Calibri" panose="020F0502020204030204" pitchFamily="34" charset="0"/>
                <a:cs typeface="Calibri" panose="020F0502020204030204" pitchFamily="34" charset="0"/>
              </a:rPr>
              <a:t>Accuracy: 93.49%</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F32EAD3F-EECD-40AA-B17D-EFF1A473CB67}"/>
              </a:ext>
            </a:extLst>
          </p:cNvPr>
          <p:cNvGraphicFramePr>
            <a:graphicFrameLocks noGrp="1"/>
          </p:cNvGraphicFramePr>
          <p:nvPr>
            <p:extLst>
              <p:ext uri="{D42A27DB-BD31-4B8C-83A1-F6EECF244321}">
                <p14:modId xmlns:p14="http://schemas.microsoft.com/office/powerpoint/2010/main" val="2921514882"/>
              </p:ext>
            </p:extLst>
          </p:nvPr>
        </p:nvGraphicFramePr>
        <p:xfrm>
          <a:off x="655092" y="2511287"/>
          <a:ext cx="9198591" cy="3643851"/>
        </p:xfrm>
        <a:graphic>
          <a:graphicData uri="http://schemas.openxmlformats.org/drawingml/2006/table">
            <a:tbl>
              <a:tblPr firstRow="1" firstCol="1" bandRow="1"/>
              <a:tblGrid>
                <a:gridCol w="1892477">
                  <a:extLst>
                    <a:ext uri="{9D8B030D-6E8A-4147-A177-3AD203B41FA5}">
                      <a16:colId xmlns:a16="http://schemas.microsoft.com/office/drawing/2014/main" val="2274930470"/>
                    </a:ext>
                  </a:extLst>
                </a:gridCol>
                <a:gridCol w="1855035">
                  <a:extLst>
                    <a:ext uri="{9D8B030D-6E8A-4147-A177-3AD203B41FA5}">
                      <a16:colId xmlns:a16="http://schemas.microsoft.com/office/drawing/2014/main" val="2058290305"/>
                    </a:ext>
                  </a:extLst>
                </a:gridCol>
                <a:gridCol w="1810786">
                  <a:extLst>
                    <a:ext uri="{9D8B030D-6E8A-4147-A177-3AD203B41FA5}">
                      <a16:colId xmlns:a16="http://schemas.microsoft.com/office/drawing/2014/main" val="2672087773"/>
                    </a:ext>
                  </a:extLst>
                </a:gridCol>
                <a:gridCol w="1810786">
                  <a:extLst>
                    <a:ext uri="{9D8B030D-6E8A-4147-A177-3AD203B41FA5}">
                      <a16:colId xmlns:a16="http://schemas.microsoft.com/office/drawing/2014/main" val="314305907"/>
                    </a:ext>
                  </a:extLst>
                </a:gridCol>
                <a:gridCol w="1829507">
                  <a:extLst>
                    <a:ext uri="{9D8B030D-6E8A-4147-A177-3AD203B41FA5}">
                      <a16:colId xmlns:a16="http://schemas.microsoft.com/office/drawing/2014/main" val="3653260032"/>
                    </a:ext>
                  </a:extLst>
                </a:gridCol>
              </a:tblGrid>
              <a:tr h="417077">
                <a:tc>
                  <a:txBody>
                    <a:bodyPr/>
                    <a:lstStyle/>
                    <a:p>
                      <a:pPr>
                        <a:lnSpc>
                          <a:spcPct val="115000"/>
                        </a:lnSpc>
                        <a:spcAft>
                          <a:spcPts val="1000"/>
                        </a:spcAft>
                      </a:pPr>
                      <a:r>
                        <a:rPr lang="en-IN" sz="1400" dirty="0">
                          <a:solidFill>
                            <a:srgbClr val="00000A"/>
                          </a:solidFill>
                          <a:effectLst/>
                          <a:latin typeface="Calibri" panose="020F0502020204030204" pitchFamily="34" charset="0"/>
                          <a:ea typeface="Calibri" panose="020F0502020204030204" pitchFamily="34" charset="0"/>
                          <a:cs typeface="Calibri" panose="020F0502020204030204" pitchFamily="34" charset="0"/>
                        </a:rPr>
                        <a:t> </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Precision</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Recall</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F1-Score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Support</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3986842"/>
                  </a:ext>
                </a:extLst>
              </a:tr>
              <a:tr h="349519">
                <a:tc>
                  <a:txBody>
                    <a:bodyPr/>
                    <a:lstStyle/>
                    <a:p>
                      <a:pPr>
                        <a:lnSpc>
                          <a:spcPct val="115000"/>
                        </a:lnSpc>
                        <a:spcAft>
                          <a:spcPts val="1000"/>
                        </a:spcAft>
                      </a:pPr>
                      <a:r>
                        <a:rPr lang="en-IN" sz="1400" i="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Ambulance</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0.7826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0.8780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36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2020123"/>
                  </a:ext>
                </a:extLst>
              </a:tr>
              <a:tr h="395935">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Firetruck</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0.8780</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solidFill>
                            <a:srgbClr val="0070C0"/>
                          </a:solidFill>
                          <a:effectLst/>
                          <a:latin typeface="Calibri" panose="020F0502020204030204" pitchFamily="34" charset="0"/>
                          <a:ea typeface="DejaVu Sans"/>
                          <a:cs typeface="Calibri" panose="020F0502020204030204" pitchFamily="34" charset="0"/>
                        </a:rPr>
                        <a:t>0.9351</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36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6047471"/>
                  </a:ext>
                </a:extLst>
              </a:tr>
              <a:tr h="41707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Traffic</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0.8857</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0.9394</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35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9709788"/>
                  </a:ext>
                </a:extLst>
              </a:tr>
              <a:tr h="41707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Police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0.9796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0.9897</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48</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8996736"/>
                  </a:ext>
                </a:extLst>
              </a:tr>
              <a:tr h="41707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Tornado</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0.7447</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0.8537</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47</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1000079"/>
                  </a:ext>
                </a:extLst>
              </a:tr>
              <a:tr h="395935">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Fire_Alarm</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44</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5132454"/>
                  </a:ext>
                </a:extLst>
              </a:tr>
              <a:tr h="41707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Macro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0.9384</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0.9326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246</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9239708"/>
                  </a:ext>
                </a:extLst>
              </a:tr>
              <a:tr h="41707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Weighted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0.9464</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0.9350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0.9341</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246</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7064614"/>
                  </a:ext>
                </a:extLst>
              </a:tr>
            </a:tbl>
          </a:graphicData>
        </a:graphic>
      </p:graphicFrame>
    </p:spTree>
    <p:extLst>
      <p:ext uri="{BB962C8B-B14F-4D97-AF65-F5344CB8AC3E}">
        <p14:creationId xmlns:p14="http://schemas.microsoft.com/office/powerpoint/2010/main" val="39416817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12</a:t>
            </a:fld>
            <a:endParaRPr lang="en-IN"/>
          </a:p>
        </p:txBody>
      </p:sp>
      <p:pic>
        <p:nvPicPr>
          <p:cNvPr id="8" name="Picture 7">
            <a:extLst>
              <a:ext uri="{FF2B5EF4-FFF2-40B4-BE49-F238E27FC236}">
                <a16:creationId xmlns:a16="http://schemas.microsoft.com/office/drawing/2014/main" id="{21AD29B9-6C28-40C3-B6EB-B1B5903F59D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383809" y="863315"/>
            <a:ext cx="7424381" cy="5858160"/>
          </a:xfrm>
          <a:prstGeom prst="rect">
            <a:avLst/>
          </a:prstGeom>
          <a:noFill/>
          <a:ln>
            <a:noFill/>
          </a:ln>
        </p:spPr>
      </p:pic>
    </p:spTree>
    <p:extLst>
      <p:ext uri="{BB962C8B-B14F-4D97-AF65-F5344CB8AC3E}">
        <p14:creationId xmlns:p14="http://schemas.microsoft.com/office/powerpoint/2010/main" val="9631552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13</a:t>
            </a:fld>
            <a:endParaRPr lang="en-IN"/>
          </a:p>
        </p:txBody>
      </p:sp>
      <p:sp>
        <p:nvSpPr>
          <p:cNvPr id="10" name="Rectangle 3">
            <a:extLst>
              <a:ext uri="{FF2B5EF4-FFF2-40B4-BE49-F238E27FC236}">
                <a16:creationId xmlns:a16="http://schemas.microsoft.com/office/drawing/2014/main" id="{961684B8-1901-441E-BAC4-59A5E5C07A7B}"/>
              </a:ext>
            </a:extLst>
          </p:cNvPr>
          <p:cNvSpPr>
            <a:spLocks noChangeArrowheads="1"/>
          </p:cNvSpPr>
          <p:nvPr/>
        </p:nvSpPr>
        <p:spPr bwMode="auto">
          <a:xfrm>
            <a:off x="655092" y="1371137"/>
            <a:ext cx="351128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A"/>
                </a:solidFill>
                <a:effectLst/>
                <a:ea typeface="Calibri" panose="020F0502020204030204" pitchFamily="34" charset="0"/>
                <a:cs typeface="Calibri" panose="020F0502020204030204" pitchFamily="34" charset="0"/>
              </a:rPr>
              <a:t>Long Short Term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rgbClr val="00000A"/>
                </a:solidFill>
                <a:effectLst/>
                <a:ea typeface="Calibri" panose="020F0502020204030204" pitchFamily="34" charset="0"/>
                <a:cs typeface="Calibri" panose="020F0502020204030204" pitchFamily="34" charset="0"/>
              </a:rPr>
              <a:t>Accuracy: 94.31%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D1C0BAD5-3A55-4CBA-B161-098E2D3F76F1}"/>
              </a:ext>
            </a:extLst>
          </p:cNvPr>
          <p:cNvGraphicFramePr>
            <a:graphicFrameLocks noGrp="1"/>
          </p:cNvGraphicFramePr>
          <p:nvPr>
            <p:extLst>
              <p:ext uri="{D42A27DB-BD31-4B8C-83A1-F6EECF244321}">
                <p14:modId xmlns:p14="http://schemas.microsoft.com/office/powerpoint/2010/main" val="739341148"/>
              </p:ext>
            </p:extLst>
          </p:nvPr>
        </p:nvGraphicFramePr>
        <p:xfrm>
          <a:off x="655092" y="2641938"/>
          <a:ext cx="8598089" cy="3526850"/>
        </p:xfrm>
        <a:graphic>
          <a:graphicData uri="http://schemas.openxmlformats.org/drawingml/2006/table">
            <a:tbl>
              <a:tblPr firstRow="1" firstCol="1" bandRow="1"/>
              <a:tblGrid>
                <a:gridCol w="1768681">
                  <a:extLst>
                    <a:ext uri="{9D8B030D-6E8A-4147-A177-3AD203B41FA5}">
                      <a16:colId xmlns:a16="http://schemas.microsoft.com/office/drawing/2014/main" val="52689145"/>
                    </a:ext>
                  </a:extLst>
                </a:gridCol>
                <a:gridCol w="1734096">
                  <a:extLst>
                    <a:ext uri="{9D8B030D-6E8A-4147-A177-3AD203B41FA5}">
                      <a16:colId xmlns:a16="http://schemas.microsoft.com/office/drawing/2014/main" val="4081085097"/>
                    </a:ext>
                  </a:extLst>
                </a:gridCol>
                <a:gridCol w="1692271">
                  <a:extLst>
                    <a:ext uri="{9D8B030D-6E8A-4147-A177-3AD203B41FA5}">
                      <a16:colId xmlns:a16="http://schemas.microsoft.com/office/drawing/2014/main" val="3436299684"/>
                    </a:ext>
                  </a:extLst>
                </a:gridCol>
                <a:gridCol w="1692271">
                  <a:extLst>
                    <a:ext uri="{9D8B030D-6E8A-4147-A177-3AD203B41FA5}">
                      <a16:colId xmlns:a16="http://schemas.microsoft.com/office/drawing/2014/main" val="4115756809"/>
                    </a:ext>
                  </a:extLst>
                </a:gridCol>
                <a:gridCol w="1710770">
                  <a:extLst>
                    <a:ext uri="{9D8B030D-6E8A-4147-A177-3AD203B41FA5}">
                      <a16:colId xmlns:a16="http://schemas.microsoft.com/office/drawing/2014/main" val="2478793526"/>
                    </a:ext>
                  </a:extLst>
                </a:gridCol>
              </a:tblGrid>
              <a:tr h="400173">
                <a:tc>
                  <a:txBody>
                    <a:bodyPr/>
                    <a:lstStyle/>
                    <a:p>
                      <a:pPr>
                        <a:lnSpc>
                          <a:spcPct val="115000"/>
                        </a:lnSpc>
                        <a:spcAft>
                          <a:spcPts val="1000"/>
                        </a:spcAft>
                      </a:pPr>
                      <a:r>
                        <a:rPr lang="en-IN" sz="1400">
                          <a:solidFill>
                            <a:srgbClr val="00000A"/>
                          </a:solidFill>
                          <a:effectLst/>
                          <a:latin typeface="Calibri" panose="020F0502020204030204" pitchFamily="34" charset="0"/>
                          <a:ea typeface="Calibri" panose="020F0502020204030204" pitchFamily="34" charset="0"/>
                          <a:cs typeface="Calibri" panose="020F0502020204030204" pitchFamily="34" charset="0"/>
                        </a:rPr>
                        <a:t> </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Precision</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Recall</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F1-Score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Support</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1418649"/>
                  </a:ext>
                </a:extLst>
              </a:tr>
              <a:tr h="365686">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Ambulance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0.9300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0.9700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0.9500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8026718"/>
                  </a:ext>
                </a:extLst>
              </a:tr>
              <a:tr h="380063">
                <a:tc>
                  <a:txBody>
                    <a:bodyPr/>
                    <a:lstStyle/>
                    <a:p>
                      <a:pPr>
                        <a:lnSpc>
                          <a:spcPct val="115000"/>
                        </a:lnSpc>
                        <a:spcAft>
                          <a:spcPts val="1000"/>
                        </a:spcAft>
                      </a:pPr>
                      <a:r>
                        <a:rPr lang="en-IN" sz="1400" i="1" dirty="0" err="1">
                          <a:solidFill>
                            <a:srgbClr val="C00000"/>
                          </a:solidFill>
                          <a:effectLst/>
                          <a:latin typeface="Calibri" panose="020F0502020204030204" pitchFamily="34" charset="0"/>
                          <a:ea typeface="Calibri" panose="020F0502020204030204" pitchFamily="34" charset="0"/>
                          <a:cs typeface="Calibri" panose="020F0502020204030204" pitchFamily="34" charset="0"/>
                        </a:rPr>
                        <a:t>Firetruck</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0.9600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0.8800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solidFill>
                            <a:srgbClr val="0070C0"/>
                          </a:solidFill>
                          <a:effectLst/>
                          <a:latin typeface="Calibri" panose="020F0502020204030204" pitchFamily="34" charset="0"/>
                          <a:ea typeface="DejaVu Sans"/>
                          <a:cs typeface="Calibri" panose="020F0502020204030204" pitchFamily="34" charset="0"/>
                        </a:rPr>
                        <a:t>0.8900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0554275"/>
                  </a:ext>
                </a:extLst>
              </a:tr>
              <a:tr h="400173">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Traffic</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0.9700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0.9900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131180"/>
                  </a:ext>
                </a:extLst>
              </a:tr>
              <a:tr h="400173">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Police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0.9600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0.9800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0.9700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7576480"/>
                  </a:ext>
                </a:extLst>
              </a:tr>
              <a:tr h="400173">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Tornado</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0.8900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0.8500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0.8700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537175"/>
                  </a:ext>
                </a:extLst>
              </a:tr>
              <a:tr h="380063">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Fire_Alarm</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0.9800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0.9900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6877962"/>
                  </a:ext>
                </a:extLst>
              </a:tr>
              <a:tr h="400173">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Macro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246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8943789"/>
                  </a:ext>
                </a:extLst>
              </a:tr>
              <a:tr h="400173">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Weighted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246</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5436692"/>
                  </a:ext>
                </a:extLst>
              </a:tr>
            </a:tbl>
          </a:graphicData>
        </a:graphic>
      </p:graphicFrame>
    </p:spTree>
    <p:extLst>
      <p:ext uri="{BB962C8B-B14F-4D97-AF65-F5344CB8AC3E}">
        <p14:creationId xmlns:p14="http://schemas.microsoft.com/office/powerpoint/2010/main" val="29608966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14</a:t>
            </a:fld>
            <a:endParaRPr lang="en-IN"/>
          </a:p>
        </p:txBody>
      </p:sp>
      <p:pic>
        <p:nvPicPr>
          <p:cNvPr id="9" name="Picture 8">
            <a:extLst>
              <a:ext uri="{FF2B5EF4-FFF2-40B4-BE49-F238E27FC236}">
                <a16:creationId xmlns:a16="http://schemas.microsoft.com/office/drawing/2014/main" id="{C1D17793-7759-40C2-BD07-7F4F3E859C3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01009" y="763269"/>
            <a:ext cx="6370537" cy="5958205"/>
          </a:xfrm>
          <a:prstGeom prst="rect">
            <a:avLst/>
          </a:prstGeom>
          <a:noFill/>
          <a:ln>
            <a:noFill/>
          </a:ln>
        </p:spPr>
      </p:pic>
    </p:spTree>
    <p:extLst>
      <p:ext uri="{BB962C8B-B14F-4D97-AF65-F5344CB8AC3E}">
        <p14:creationId xmlns:p14="http://schemas.microsoft.com/office/powerpoint/2010/main" val="34958548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15</a:t>
            </a:fld>
            <a:endParaRPr lang="en-IN"/>
          </a:p>
        </p:txBody>
      </p:sp>
      <p:sp>
        <p:nvSpPr>
          <p:cNvPr id="8" name="TextBox 7">
            <a:extLst>
              <a:ext uri="{FF2B5EF4-FFF2-40B4-BE49-F238E27FC236}">
                <a16:creationId xmlns:a16="http://schemas.microsoft.com/office/drawing/2014/main" id="{C084B922-1147-4C0C-837C-83624A1CC6FD}"/>
              </a:ext>
            </a:extLst>
          </p:cNvPr>
          <p:cNvSpPr txBox="1"/>
          <p:nvPr/>
        </p:nvSpPr>
        <p:spPr>
          <a:xfrm>
            <a:off x="768626" y="1290057"/>
            <a:ext cx="6096000" cy="1045094"/>
          </a:xfrm>
          <a:prstGeom prst="rect">
            <a:avLst/>
          </a:prstGeom>
          <a:noFill/>
        </p:spPr>
        <p:txBody>
          <a:bodyPr wrap="square">
            <a:spAutoFit/>
          </a:bodyPr>
          <a:lstStyle/>
          <a:p>
            <a:pPr>
              <a:lnSpc>
                <a:spcPct val="115000"/>
              </a:lnSpc>
              <a:spcAft>
                <a:spcPts val="1000"/>
              </a:spcAft>
            </a:pPr>
            <a:r>
              <a:rPr lang="en-IN" sz="2400" b="1" dirty="0">
                <a:solidFill>
                  <a:srgbClr val="00000A"/>
                </a:solidFill>
                <a:effectLst/>
                <a:latin typeface="Calibri" panose="020F0502020204030204" pitchFamily="34" charset="0"/>
                <a:ea typeface="Calibri" panose="020F0502020204030204" pitchFamily="34" charset="0"/>
                <a:cs typeface="Calibri" panose="020F0502020204030204" pitchFamily="34" charset="0"/>
              </a:rPr>
              <a:t>Support Vector Machine:</a:t>
            </a:r>
          </a:p>
          <a:p>
            <a:pPr>
              <a:lnSpc>
                <a:spcPct val="115000"/>
              </a:lnSpc>
              <a:spcAft>
                <a:spcPts val="1000"/>
              </a:spcAft>
            </a:pPr>
            <a:r>
              <a:rPr lang="en-IN" sz="2400" dirty="0">
                <a:solidFill>
                  <a:srgbClr val="00000A"/>
                </a:solidFill>
                <a:effectLst/>
                <a:latin typeface="Calibri" panose="020F0502020204030204" pitchFamily="34" charset="0"/>
                <a:ea typeface="Calibri" panose="020F0502020204030204" pitchFamily="34" charset="0"/>
                <a:cs typeface="Calibri" panose="020F0502020204030204" pitchFamily="34" charset="0"/>
              </a:rPr>
              <a:t>Accuracy: 90.24%</a:t>
            </a:r>
            <a:endParaRPr lang="en-IN"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p:txBody>
      </p:sp>
      <p:graphicFrame>
        <p:nvGraphicFramePr>
          <p:cNvPr id="4" name="Table 3">
            <a:extLst>
              <a:ext uri="{FF2B5EF4-FFF2-40B4-BE49-F238E27FC236}">
                <a16:creationId xmlns:a16="http://schemas.microsoft.com/office/drawing/2014/main" id="{83F9C051-9B66-4FB4-B963-183C35CFE566}"/>
              </a:ext>
            </a:extLst>
          </p:cNvPr>
          <p:cNvGraphicFramePr>
            <a:graphicFrameLocks noGrp="1"/>
          </p:cNvGraphicFramePr>
          <p:nvPr>
            <p:extLst>
              <p:ext uri="{D42A27DB-BD31-4B8C-83A1-F6EECF244321}">
                <p14:modId xmlns:p14="http://schemas.microsoft.com/office/powerpoint/2010/main" val="1038137897"/>
              </p:ext>
            </p:extLst>
          </p:nvPr>
        </p:nvGraphicFramePr>
        <p:xfrm>
          <a:off x="768626" y="2734077"/>
          <a:ext cx="7964556" cy="3223453"/>
        </p:xfrm>
        <a:graphic>
          <a:graphicData uri="http://schemas.openxmlformats.org/drawingml/2006/table">
            <a:tbl>
              <a:tblPr firstRow="1" firstCol="1" bandRow="1"/>
              <a:tblGrid>
                <a:gridCol w="1638604">
                  <a:extLst>
                    <a:ext uri="{9D8B030D-6E8A-4147-A177-3AD203B41FA5}">
                      <a16:colId xmlns:a16="http://schemas.microsoft.com/office/drawing/2014/main" val="2166061263"/>
                    </a:ext>
                  </a:extLst>
                </a:gridCol>
                <a:gridCol w="1606187">
                  <a:extLst>
                    <a:ext uri="{9D8B030D-6E8A-4147-A177-3AD203B41FA5}">
                      <a16:colId xmlns:a16="http://schemas.microsoft.com/office/drawing/2014/main" val="4039128383"/>
                    </a:ext>
                  </a:extLst>
                </a:gridCol>
                <a:gridCol w="1567595">
                  <a:extLst>
                    <a:ext uri="{9D8B030D-6E8A-4147-A177-3AD203B41FA5}">
                      <a16:colId xmlns:a16="http://schemas.microsoft.com/office/drawing/2014/main" val="898333468"/>
                    </a:ext>
                  </a:extLst>
                </a:gridCol>
                <a:gridCol w="1567595">
                  <a:extLst>
                    <a:ext uri="{9D8B030D-6E8A-4147-A177-3AD203B41FA5}">
                      <a16:colId xmlns:a16="http://schemas.microsoft.com/office/drawing/2014/main" val="274991491"/>
                    </a:ext>
                  </a:extLst>
                </a:gridCol>
                <a:gridCol w="1584575">
                  <a:extLst>
                    <a:ext uri="{9D8B030D-6E8A-4147-A177-3AD203B41FA5}">
                      <a16:colId xmlns:a16="http://schemas.microsoft.com/office/drawing/2014/main" val="269793033"/>
                    </a:ext>
                  </a:extLst>
                </a:gridCol>
              </a:tblGrid>
              <a:tr h="366701">
                <a:tc>
                  <a:txBody>
                    <a:bodyPr/>
                    <a:lstStyle/>
                    <a:p>
                      <a:pPr>
                        <a:lnSpc>
                          <a:spcPct val="115000"/>
                        </a:lnSpc>
                        <a:spcAft>
                          <a:spcPts val="1000"/>
                        </a:spcAft>
                      </a:pPr>
                      <a:r>
                        <a:rPr lang="en-IN" sz="1400">
                          <a:solidFill>
                            <a:srgbClr val="00000A"/>
                          </a:solidFill>
                          <a:effectLst/>
                          <a:latin typeface="Calibri" panose="020F0502020204030204" pitchFamily="34" charset="0"/>
                          <a:ea typeface="Calibri" panose="020F0502020204030204" pitchFamily="34" charset="0"/>
                          <a:cs typeface="Calibri" panose="020F0502020204030204" pitchFamily="34" charset="0"/>
                        </a:rPr>
                        <a:t> </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Precision</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Recall</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F1-Score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Support</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8552895"/>
                  </a:ext>
                </a:extLst>
              </a:tr>
              <a:tr h="371292">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Ambulance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0.7778</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0.8750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0.8235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4552349"/>
                  </a:ext>
                </a:extLst>
              </a:tr>
              <a:tr h="330438">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Firetruck</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0.8500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0.8947</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solidFill>
                            <a:srgbClr val="0070C0"/>
                          </a:solidFill>
                          <a:effectLst/>
                          <a:latin typeface="Calibri" panose="020F0502020204030204" pitchFamily="34" charset="0"/>
                          <a:ea typeface="DejaVu Sans"/>
                          <a:cs typeface="Calibri" panose="020F0502020204030204" pitchFamily="34" charset="0"/>
                        </a:rPr>
                        <a:t>0.8718</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19</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3358827"/>
                  </a:ext>
                </a:extLst>
              </a:tr>
              <a:tr h="34022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Traffic</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0.8500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0.9189</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20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4184821"/>
                  </a:ext>
                </a:extLst>
              </a:tr>
              <a:tr h="366701">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Police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0.9130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0.9545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0.9333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22</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9004451"/>
                  </a:ext>
                </a:extLst>
              </a:tr>
              <a:tr h="366701">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Tornado</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0.8750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0.85710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25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6574459"/>
                  </a:ext>
                </a:extLst>
              </a:tr>
              <a:tr h="347991">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Fire_Alarm</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21</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3570310"/>
                  </a:ext>
                </a:extLst>
              </a:tr>
              <a:tr h="366701">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Macro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0.9026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0.9024</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0.9008</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123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7029861"/>
                  </a:ext>
                </a:extLst>
              </a:tr>
              <a:tr h="366701">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Weighted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0.9070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0.9024</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0.9231</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123</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052686"/>
                  </a:ext>
                </a:extLst>
              </a:tr>
            </a:tbl>
          </a:graphicData>
        </a:graphic>
      </p:graphicFrame>
    </p:spTree>
    <p:extLst>
      <p:ext uri="{BB962C8B-B14F-4D97-AF65-F5344CB8AC3E}">
        <p14:creationId xmlns:p14="http://schemas.microsoft.com/office/powerpoint/2010/main" val="7315852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16</a:t>
            </a:fld>
            <a:endParaRPr lang="en-IN"/>
          </a:p>
        </p:txBody>
      </p:sp>
      <p:pic>
        <p:nvPicPr>
          <p:cNvPr id="8" name="Picture 7">
            <a:extLst>
              <a:ext uri="{FF2B5EF4-FFF2-40B4-BE49-F238E27FC236}">
                <a16:creationId xmlns:a16="http://schemas.microsoft.com/office/drawing/2014/main" id="{07DC90F5-C1EC-420D-B546-112ACD107A3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658171" y="1013613"/>
            <a:ext cx="6875657" cy="5572718"/>
          </a:xfrm>
          <a:prstGeom prst="rect">
            <a:avLst/>
          </a:prstGeom>
          <a:noFill/>
          <a:ln>
            <a:noFill/>
          </a:ln>
        </p:spPr>
      </p:pic>
    </p:spTree>
    <p:extLst>
      <p:ext uri="{BB962C8B-B14F-4D97-AF65-F5344CB8AC3E}">
        <p14:creationId xmlns:p14="http://schemas.microsoft.com/office/powerpoint/2010/main" val="9195602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17</a:t>
            </a:fld>
            <a:endParaRPr lang="en-IN"/>
          </a:p>
        </p:txBody>
      </p:sp>
      <p:sp>
        <p:nvSpPr>
          <p:cNvPr id="8" name="TextBox 7">
            <a:extLst>
              <a:ext uri="{FF2B5EF4-FFF2-40B4-BE49-F238E27FC236}">
                <a16:creationId xmlns:a16="http://schemas.microsoft.com/office/drawing/2014/main" id="{D0B3174F-0DD0-4F9C-B417-D7228D41E9EE}"/>
              </a:ext>
            </a:extLst>
          </p:cNvPr>
          <p:cNvSpPr txBox="1"/>
          <p:nvPr/>
        </p:nvSpPr>
        <p:spPr>
          <a:xfrm>
            <a:off x="929365" y="1316561"/>
            <a:ext cx="6096000" cy="1045094"/>
          </a:xfrm>
          <a:prstGeom prst="rect">
            <a:avLst/>
          </a:prstGeom>
          <a:noFill/>
        </p:spPr>
        <p:txBody>
          <a:bodyPr wrap="square">
            <a:spAutoFit/>
          </a:bodyPr>
          <a:lstStyle/>
          <a:p>
            <a:pPr>
              <a:lnSpc>
                <a:spcPct val="115000"/>
              </a:lnSpc>
              <a:spcAft>
                <a:spcPts val="1000"/>
              </a:spcAft>
            </a:pPr>
            <a:r>
              <a:rPr lang="en-US" sz="2400" b="1" dirty="0">
                <a:solidFill>
                  <a:srgbClr val="00000A"/>
                </a:solidFill>
                <a:effectLst/>
                <a:latin typeface="Calibri" panose="020F0502020204030204" pitchFamily="34" charset="0"/>
                <a:ea typeface="Calibri" panose="020F0502020204030204" pitchFamily="34" charset="0"/>
                <a:cs typeface="Calibri" panose="020F0502020204030204" pitchFamily="34" charset="0"/>
              </a:rPr>
              <a:t>Random Forest:</a:t>
            </a:r>
            <a:endParaRPr lang="en-IN"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pPr>
              <a:lnSpc>
                <a:spcPct val="115000"/>
              </a:lnSpc>
              <a:spcAft>
                <a:spcPts val="1000"/>
              </a:spcAft>
            </a:pPr>
            <a:r>
              <a:rPr lang="en-US" sz="2400" dirty="0">
                <a:solidFill>
                  <a:srgbClr val="00000A"/>
                </a:solidFill>
                <a:effectLst/>
                <a:latin typeface="Calibri" panose="020F0502020204030204" pitchFamily="34" charset="0"/>
                <a:ea typeface="Calibri" panose="020F0502020204030204" pitchFamily="34" charset="0"/>
                <a:cs typeface="Calibri" panose="020F0502020204030204" pitchFamily="34" charset="0"/>
              </a:rPr>
              <a:t>Accuracy: 87.80 %</a:t>
            </a:r>
            <a:endParaRPr lang="en-IN"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p:txBody>
      </p:sp>
      <p:graphicFrame>
        <p:nvGraphicFramePr>
          <p:cNvPr id="4" name="Table 3">
            <a:extLst>
              <a:ext uri="{FF2B5EF4-FFF2-40B4-BE49-F238E27FC236}">
                <a16:creationId xmlns:a16="http://schemas.microsoft.com/office/drawing/2014/main" id="{0A12CA53-547E-487D-8BAE-1309F9CA3EC2}"/>
              </a:ext>
            </a:extLst>
          </p:cNvPr>
          <p:cNvGraphicFramePr>
            <a:graphicFrameLocks noGrp="1"/>
          </p:cNvGraphicFramePr>
          <p:nvPr>
            <p:extLst>
              <p:ext uri="{D42A27DB-BD31-4B8C-83A1-F6EECF244321}">
                <p14:modId xmlns:p14="http://schemas.microsoft.com/office/powerpoint/2010/main" val="1671870203"/>
              </p:ext>
            </p:extLst>
          </p:nvPr>
        </p:nvGraphicFramePr>
        <p:xfrm>
          <a:off x="938363" y="2535369"/>
          <a:ext cx="7993601" cy="3507623"/>
        </p:xfrm>
        <a:graphic>
          <a:graphicData uri="http://schemas.openxmlformats.org/drawingml/2006/table">
            <a:tbl>
              <a:tblPr firstRow="1" firstCol="1" bandRow="1"/>
              <a:tblGrid>
                <a:gridCol w="1644871">
                  <a:extLst>
                    <a:ext uri="{9D8B030D-6E8A-4147-A177-3AD203B41FA5}">
                      <a16:colId xmlns:a16="http://schemas.microsoft.com/office/drawing/2014/main" val="3893337388"/>
                    </a:ext>
                  </a:extLst>
                </a:gridCol>
                <a:gridCol w="1612329">
                  <a:extLst>
                    <a:ext uri="{9D8B030D-6E8A-4147-A177-3AD203B41FA5}">
                      <a16:colId xmlns:a16="http://schemas.microsoft.com/office/drawing/2014/main" val="3363429649"/>
                    </a:ext>
                  </a:extLst>
                </a:gridCol>
                <a:gridCol w="1573130">
                  <a:extLst>
                    <a:ext uri="{9D8B030D-6E8A-4147-A177-3AD203B41FA5}">
                      <a16:colId xmlns:a16="http://schemas.microsoft.com/office/drawing/2014/main" val="3478557740"/>
                    </a:ext>
                  </a:extLst>
                </a:gridCol>
                <a:gridCol w="1573130">
                  <a:extLst>
                    <a:ext uri="{9D8B030D-6E8A-4147-A177-3AD203B41FA5}">
                      <a16:colId xmlns:a16="http://schemas.microsoft.com/office/drawing/2014/main" val="3540891826"/>
                    </a:ext>
                  </a:extLst>
                </a:gridCol>
                <a:gridCol w="1590141">
                  <a:extLst>
                    <a:ext uri="{9D8B030D-6E8A-4147-A177-3AD203B41FA5}">
                      <a16:colId xmlns:a16="http://schemas.microsoft.com/office/drawing/2014/main" val="4286652863"/>
                    </a:ext>
                  </a:extLst>
                </a:gridCol>
              </a:tblGrid>
              <a:tr h="401586">
                <a:tc>
                  <a:txBody>
                    <a:bodyPr/>
                    <a:lstStyle/>
                    <a:p>
                      <a:pPr>
                        <a:lnSpc>
                          <a:spcPct val="115000"/>
                        </a:lnSpc>
                        <a:spcAft>
                          <a:spcPts val="1000"/>
                        </a:spcAft>
                      </a:pPr>
                      <a:r>
                        <a:rPr lang="en-IN" sz="1400">
                          <a:solidFill>
                            <a:srgbClr val="00000A"/>
                          </a:solidFill>
                          <a:effectLst/>
                          <a:latin typeface="Calibri" panose="020F0502020204030204" pitchFamily="34" charset="0"/>
                          <a:ea typeface="Calibri" panose="020F0502020204030204" pitchFamily="34" charset="0"/>
                          <a:cs typeface="Calibri" panose="020F0502020204030204" pitchFamily="34" charset="0"/>
                        </a:rPr>
                        <a:t> </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Precision</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Recall</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F1-Score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Support</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1154165"/>
                  </a:ext>
                </a:extLst>
              </a:tr>
              <a:tr h="379096">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Ambulance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0.8000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0.8889</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45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3345952"/>
                  </a:ext>
                </a:extLst>
              </a:tr>
              <a:tr h="399943">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Firetruck</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0.9130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Tunga" panose="020B0502040204020203" pitchFamily="34" charset="0"/>
                        </a:rPr>
                        <a:t>0.8182</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0.8710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33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6165936"/>
                  </a:ext>
                </a:extLst>
              </a:tr>
              <a:tr h="339239">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Traffic</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33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786426"/>
                  </a:ext>
                </a:extLst>
              </a:tr>
              <a:tr h="401586">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Police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0.9778</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0.9362</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0.9565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47</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1374212"/>
                  </a:ext>
                </a:extLst>
              </a:tr>
              <a:tr h="401586">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Tornado</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0.9750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0.8667</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0.9176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45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1310733"/>
                  </a:ext>
                </a:extLst>
              </a:tr>
              <a:tr h="381415">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Fire_Alarm</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0.8605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0.9250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43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5846701"/>
                  </a:ext>
                </a:extLst>
              </a:tr>
              <a:tr h="401586">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Macro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0.9806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0.8702</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0.9265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246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98412"/>
                  </a:ext>
                </a:extLst>
              </a:tr>
              <a:tr h="401586">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Tunga" panose="020B0502040204020203" pitchFamily="34" charset="0"/>
                        </a:rPr>
                        <a:t>Weighted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0.8780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0.8780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Tunga" panose="020B0502040204020203" pitchFamily="34" charset="0"/>
                        </a:rPr>
                        <a:t>0.8780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Tunga" panose="020B0502040204020203" pitchFamily="34" charset="0"/>
                        </a:rPr>
                        <a:t>246</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011511"/>
                  </a:ext>
                </a:extLst>
              </a:tr>
            </a:tbl>
          </a:graphicData>
        </a:graphic>
      </p:graphicFrame>
    </p:spTree>
    <p:extLst>
      <p:ext uri="{BB962C8B-B14F-4D97-AF65-F5344CB8AC3E}">
        <p14:creationId xmlns:p14="http://schemas.microsoft.com/office/powerpoint/2010/main" val="23014866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18</a:t>
            </a:fld>
            <a:endParaRPr lang="en-IN"/>
          </a:p>
        </p:txBody>
      </p:sp>
      <p:pic>
        <p:nvPicPr>
          <p:cNvPr id="8" name="Picture 7">
            <a:extLst>
              <a:ext uri="{FF2B5EF4-FFF2-40B4-BE49-F238E27FC236}">
                <a16:creationId xmlns:a16="http://schemas.microsoft.com/office/drawing/2014/main" id="{08E9A638-B748-4EBC-A7DB-4429C7EF3F6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188210" y="949960"/>
            <a:ext cx="6154572" cy="5406390"/>
          </a:xfrm>
          <a:prstGeom prst="rect">
            <a:avLst/>
          </a:prstGeom>
          <a:noFill/>
          <a:ln>
            <a:noFill/>
          </a:ln>
        </p:spPr>
      </p:pic>
    </p:spTree>
    <p:extLst>
      <p:ext uri="{BB962C8B-B14F-4D97-AF65-F5344CB8AC3E}">
        <p14:creationId xmlns:p14="http://schemas.microsoft.com/office/powerpoint/2010/main" val="19129540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19</a:t>
            </a:fld>
            <a:endParaRPr lang="en-IN"/>
          </a:p>
        </p:txBody>
      </p:sp>
      <p:sp>
        <p:nvSpPr>
          <p:cNvPr id="8" name="TextBox 7">
            <a:extLst>
              <a:ext uri="{FF2B5EF4-FFF2-40B4-BE49-F238E27FC236}">
                <a16:creationId xmlns:a16="http://schemas.microsoft.com/office/drawing/2014/main" id="{9EA75234-10EB-4651-90A3-FC216C5C9D74}"/>
              </a:ext>
            </a:extLst>
          </p:cNvPr>
          <p:cNvSpPr txBox="1"/>
          <p:nvPr/>
        </p:nvSpPr>
        <p:spPr>
          <a:xfrm>
            <a:off x="929365" y="1259107"/>
            <a:ext cx="6096000" cy="978473"/>
          </a:xfrm>
          <a:prstGeom prst="rect">
            <a:avLst/>
          </a:prstGeom>
          <a:noFill/>
        </p:spPr>
        <p:txBody>
          <a:bodyPr wrap="square">
            <a:spAutoFit/>
          </a:bodyPr>
          <a:lstStyle/>
          <a:p>
            <a:pPr>
              <a:lnSpc>
                <a:spcPct val="115000"/>
              </a:lnSpc>
              <a:spcAft>
                <a:spcPts val="1000"/>
              </a:spcAft>
            </a:pPr>
            <a:r>
              <a:rPr lang="en-IN" sz="2400" b="1" dirty="0" err="1">
                <a:solidFill>
                  <a:srgbClr val="00000A"/>
                </a:solidFill>
                <a:effectLst/>
                <a:latin typeface="Calibri" panose="020F0502020204030204" pitchFamily="34" charset="0"/>
                <a:ea typeface="Calibri" panose="020F0502020204030204" pitchFamily="34" charset="0"/>
                <a:cs typeface="Calibri" panose="020F0502020204030204" pitchFamily="34" charset="0"/>
              </a:rPr>
              <a:t>XGBoost</a:t>
            </a:r>
            <a:r>
              <a:rPr lang="en-IN" sz="2400" b="1" dirty="0">
                <a:solidFill>
                  <a:srgbClr val="00000A"/>
                </a:solidFill>
                <a:effectLst/>
                <a:latin typeface="Calibri" panose="020F0502020204030204" pitchFamily="34" charset="0"/>
                <a:ea typeface="Calibri" panose="020F0502020204030204" pitchFamily="34" charset="0"/>
                <a:cs typeface="Calibri" panose="020F0502020204030204" pitchFamily="34" charset="0"/>
              </a:rPr>
              <a:t>:</a:t>
            </a:r>
            <a:endParaRPr lang="en-IN" sz="16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pPr>
              <a:lnSpc>
                <a:spcPct val="115000"/>
              </a:lnSpc>
              <a:spcAft>
                <a:spcPts val="1000"/>
              </a:spcAft>
            </a:pPr>
            <a:r>
              <a:rPr lang="en-IN" sz="2000" dirty="0">
                <a:solidFill>
                  <a:srgbClr val="00000A"/>
                </a:solidFill>
                <a:effectLst/>
                <a:latin typeface="Calibri" panose="020F0502020204030204" pitchFamily="34" charset="0"/>
                <a:ea typeface="Calibri" panose="020F0502020204030204" pitchFamily="34" charset="0"/>
                <a:cs typeface="Calibri" panose="020F0502020204030204" pitchFamily="34" charset="0"/>
              </a:rPr>
              <a:t>Accuracy: 89.02%</a:t>
            </a:r>
            <a:endParaRPr lang="en-IN" sz="16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p:txBody>
      </p:sp>
      <p:graphicFrame>
        <p:nvGraphicFramePr>
          <p:cNvPr id="4" name="Table 3">
            <a:extLst>
              <a:ext uri="{FF2B5EF4-FFF2-40B4-BE49-F238E27FC236}">
                <a16:creationId xmlns:a16="http://schemas.microsoft.com/office/drawing/2014/main" id="{E0E94245-BB1D-4C00-9214-C5D7F10751D6}"/>
              </a:ext>
            </a:extLst>
          </p:cNvPr>
          <p:cNvGraphicFramePr>
            <a:graphicFrameLocks noGrp="1"/>
          </p:cNvGraphicFramePr>
          <p:nvPr>
            <p:extLst>
              <p:ext uri="{D42A27DB-BD31-4B8C-83A1-F6EECF244321}">
                <p14:modId xmlns:p14="http://schemas.microsoft.com/office/powerpoint/2010/main" val="2088830569"/>
              </p:ext>
            </p:extLst>
          </p:nvPr>
        </p:nvGraphicFramePr>
        <p:xfrm>
          <a:off x="1018817" y="2706134"/>
          <a:ext cx="8098678" cy="3577452"/>
        </p:xfrm>
        <a:graphic>
          <a:graphicData uri="http://schemas.openxmlformats.org/drawingml/2006/table">
            <a:tbl>
              <a:tblPr firstRow="1" firstCol="1" bandRow="1"/>
              <a:tblGrid>
                <a:gridCol w="1656685">
                  <a:extLst>
                    <a:ext uri="{9D8B030D-6E8A-4147-A177-3AD203B41FA5}">
                      <a16:colId xmlns:a16="http://schemas.microsoft.com/office/drawing/2014/main" val="2241497712"/>
                    </a:ext>
                  </a:extLst>
                </a:gridCol>
                <a:gridCol w="1628784">
                  <a:extLst>
                    <a:ext uri="{9D8B030D-6E8A-4147-A177-3AD203B41FA5}">
                      <a16:colId xmlns:a16="http://schemas.microsoft.com/office/drawing/2014/main" val="1568741298"/>
                    </a:ext>
                  </a:extLst>
                </a:gridCol>
                <a:gridCol w="1600130">
                  <a:extLst>
                    <a:ext uri="{9D8B030D-6E8A-4147-A177-3AD203B41FA5}">
                      <a16:colId xmlns:a16="http://schemas.microsoft.com/office/drawing/2014/main" val="1002270435"/>
                    </a:ext>
                  </a:extLst>
                </a:gridCol>
                <a:gridCol w="1600130">
                  <a:extLst>
                    <a:ext uri="{9D8B030D-6E8A-4147-A177-3AD203B41FA5}">
                      <a16:colId xmlns:a16="http://schemas.microsoft.com/office/drawing/2014/main" val="2426726040"/>
                    </a:ext>
                  </a:extLst>
                </a:gridCol>
                <a:gridCol w="1612949">
                  <a:extLst>
                    <a:ext uri="{9D8B030D-6E8A-4147-A177-3AD203B41FA5}">
                      <a16:colId xmlns:a16="http://schemas.microsoft.com/office/drawing/2014/main" val="2245474717"/>
                    </a:ext>
                  </a:extLst>
                </a:gridCol>
              </a:tblGrid>
              <a:tr h="397594">
                <a:tc>
                  <a:txBody>
                    <a:bodyPr/>
                    <a:lstStyle/>
                    <a:p>
                      <a:pPr>
                        <a:lnSpc>
                          <a:spcPct val="115000"/>
                        </a:lnSpc>
                        <a:spcAft>
                          <a:spcPts val="1000"/>
                        </a:spcAft>
                      </a:pPr>
                      <a:r>
                        <a:rPr lang="en-IN" sz="1400">
                          <a:solidFill>
                            <a:srgbClr val="00000A"/>
                          </a:solidFill>
                          <a:effectLst/>
                          <a:latin typeface="Calibri" panose="020F0502020204030204" pitchFamily="34" charset="0"/>
                          <a:ea typeface="Calibri" panose="020F0502020204030204" pitchFamily="34" charset="0"/>
                          <a:cs typeface="Calibri" panose="020F0502020204030204" pitchFamily="34" charset="0"/>
                        </a:rPr>
                        <a:t> </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Precision</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Recall</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F1-Score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Support</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481164"/>
                  </a:ext>
                </a:extLst>
              </a:tr>
              <a:tr h="434226">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Ambulance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0.9200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0.7800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8864593"/>
                  </a:ext>
                </a:extLst>
              </a:tr>
              <a:tr h="378831">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Firetruck</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solidFill>
                            <a:srgbClr val="0070C0"/>
                          </a:solidFill>
                          <a:effectLst/>
                          <a:latin typeface="Calibri" panose="020F0502020204030204" pitchFamily="34" charset="0"/>
                          <a:ea typeface="DejaVu Sans"/>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33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625809"/>
                  </a:ext>
                </a:extLst>
              </a:tr>
              <a:tr h="397594">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Traffic</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0.9700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0.9900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33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433197"/>
                  </a:ext>
                </a:extLst>
              </a:tr>
              <a:tr h="397594">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Police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47</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7729940"/>
                  </a:ext>
                </a:extLst>
              </a:tr>
              <a:tr h="397594">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Tornado</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08700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0.9300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45</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792639"/>
                  </a:ext>
                </a:extLst>
              </a:tr>
              <a:tr h="397594">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Fire_Alarm</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0.9700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0.9100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260821"/>
                  </a:ext>
                </a:extLst>
              </a:tr>
              <a:tr h="378831">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Macro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0.9600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0.9300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246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3612069"/>
                  </a:ext>
                </a:extLst>
              </a:tr>
              <a:tr h="397594">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Weighted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0.8900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246</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1282596"/>
                  </a:ext>
                </a:extLst>
              </a:tr>
            </a:tbl>
          </a:graphicData>
        </a:graphic>
      </p:graphicFrame>
    </p:spTree>
    <p:extLst>
      <p:ext uri="{BB962C8B-B14F-4D97-AF65-F5344CB8AC3E}">
        <p14:creationId xmlns:p14="http://schemas.microsoft.com/office/powerpoint/2010/main" val="12451111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39" y="0"/>
            <a:ext cx="7771320" cy="9030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Team Composition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graphicFrame>
        <p:nvGraphicFramePr>
          <p:cNvPr id="10" name="Table 2">
            <a:extLst>
              <a:ext uri="{FF2B5EF4-FFF2-40B4-BE49-F238E27FC236}">
                <a16:creationId xmlns:a16="http://schemas.microsoft.com/office/drawing/2014/main" id="{96BA902C-1280-44D2-BA41-EE4AEAA035CC}"/>
              </a:ext>
            </a:extLst>
          </p:cNvPr>
          <p:cNvGraphicFramePr/>
          <p:nvPr>
            <p:extLst>
              <p:ext uri="{D42A27DB-BD31-4B8C-83A1-F6EECF244321}">
                <p14:modId xmlns:p14="http://schemas.microsoft.com/office/powerpoint/2010/main" val="2906396946"/>
              </p:ext>
            </p:extLst>
          </p:nvPr>
        </p:nvGraphicFramePr>
        <p:xfrm>
          <a:off x="3667162" y="2019821"/>
          <a:ext cx="4857673" cy="1853327"/>
        </p:xfrm>
        <a:graphic>
          <a:graphicData uri="http://schemas.openxmlformats.org/drawingml/2006/table">
            <a:tbl>
              <a:tblPr/>
              <a:tblGrid>
                <a:gridCol w="1826792">
                  <a:extLst>
                    <a:ext uri="{9D8B030D-6E8A-4147-A177-3AD203B41FA5}">
                      <a16:colId xmlns:a16="http://schemas.microsoft.com/office/drawing/2014/main" val="20000"/>
                    </a:ext>
                  </a:extLst>
                </a:gridCol>
                <a:gridCol w="3030881">
                  <a:extLst>
                    <a:ext uri="{9D8B030D-6E8A-4147-A177-3AD203B41FA5}">
                      <a16:colId xmlns:a16="http://schemas.microsoft.com/office/drawing/2014/main" val="20001"/>
                    </a:ext>
                  </a:extLst>
                </a:gridCol>
              </a:tblGrid>
              <a:tr h="608948">
                <a:tc>
                  <a:txBody>
                    <a:bodyPr/>
                    <a:lstStyle/>
                    <a:p>
                      <a:pPr>
                        <a:lnSpc>
                          <a:spcPct val="100000"/>
                        </a:lnSpc>
                      </a:pPr>
                      <a:r>
                        <a:rPr lang="en-IN" sz="2000" b="0" strike="noStrike" spc="-1" dirty="0" err="1">
                          <a:solidFill>
                            <a:srgbClr val="000000"/>
                          </a:solidFill>
                          <a:uFill>
                            <a:solidFill>
                              <a:srgbClr val="FFFFFF"/>
                            </a:solidFill>
                          </a:uFill>
                          <a:latin typeface="+mn-lt"/>
                        </a:rPr>
                        <a:t>Sumukh</a:t>
                      </a:r>
                      <a:r>
                        <a:rPr lang="en-IN" sz="2000" b="0" strike="noStrike" spc="-1" dirty="0">
                          <a:solidFill>
                            <a:srgbClr val="000000"/>
                          </a:solidFill>
                          <a:uFill>
                            <a:solidFill>
                              <a:srgbClr val="FFFFFF"/>
                            </a:solidFill>
                          </a:uFill>
                          <a:latin typeface="+mn-lt"/>
                        </a:rPr>
                        <a:t> S</a:t>
                      </a: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2000" b="0" strike="noStrike" spc="-1" dirty="0">
                          <a:solidFill>
                            <a:srgbClr val="000000"/>
                          </a:solidFill>
                          <a:uFill>
                            <a:solidFill>
                              <a:srgbClr val="FFFFFF"/>
                            </a:solidFill>
                          </a:uFill>
                          <a:latin typeface="+mn-lt"/>
                        </a:rPr>
                        <a:t>PES1UG21EC302</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543339">
                <a:tc>
                  <a:txBody>
                    <a:bodyPr/>
                    <a:lstStyle/>
                    <a:p>
                      <a:pPr>
                        <a:lnSpc>
                          <a:spcPct val="100000"/>
                        </a:lnSpc>
                      </a:pPr>
                      <a:r>
                        <a:rPr lang="en-IN" sz="2000" b="0" strike="noStrike" spc="-1" dirty="0" err="1">
                          <a:solidFill>
                            <a:srgbClr val="000000"/>
                          </a:solidFill>
                          <a:uFill>
                            <a:solidFill>
                              <a:srgbClr val="FFFFFF"/>
                            </a:solidFill>
                          </a:uFill>
                          <a:latin typeface="+mn-lt"/>
                        </a:rPr>
                        <a:t>Sushanth</a:t>
                      </a:r>
                      <a:r>
                        <a:rPr lang="en-IN" sz="2000" b="0" strike="noStrike" spc="-1" dirty="0">
                          <a:solidFill>
                            <a:srgbClr val="000000"/>
                          </a:solidFill>
                          <a:uFill>
                            <a:solidFill>
                              <a:srgbClr val="FFFFFF"/>
                            </a:solidFill>
                          </a:uFill>
                          <a:latin typeface="+mn-lt"/>
                        </a:rPr>
                        <a:t> M G</a:t>
                      </a: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2000" b="0" strike="noStrike" spc="-1" dirty="0">
                          <a:solidFill>
                            <a:srgbClr val="000000"/>
                          </a:solidFill>
                          <a:uFill>
                            <a:solidFill>
                              <a:srgbClr val="FFFFFF"/>
                            </a:solidFill>
                          </a:uFill>
                          <a:latin typeface="+mn-lt"/>
                        </a:rPr>
                        <a:t>PES1UG21EC305</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506286">
                <a:tc>
                  <a:txBody>
                    <a:bodyPr/>
                    <a:lstStyle/>
                    <a:p>
                      <a:pPr>
                        <a:lnSpc>
                          <a:spcPct val="100000"/>
                        </a:lnSpc>
                      </a:pPr>
                      <a:r>
                        <a:rPr lang="en-IN" sz="2000" b="0" strike="noStrike" spc="-1" dirty="0">
                          <a:solidFill>
                            <a:srgbClr val="000000"/>
                          </a:solidFill>
                          <a:uFill>
                            <a:solidFill>
                              <a:srgbClr val="FFFFFF"/>
                            </a:solidFill>
                          </a:uFill>
                          <a:latin typeface="+mn-lt"/>
                        </a:rPr>
                        <a:t>V Shankar</a:t>
                      </a: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2000" b="0" strike="noStrike" spc="-1" dirty="0">
                          <a:solidFill>
                            <a:srgbClr val="000000"/>
                          </a:solidFill>
                          <a:uFill>
                            <a:solidFill>
                              <a:srgbClr val="FFFFFF"/>
                            </a:solidFill>
                          </a:uFill>
                          <a:latin typeface="+mn-lt"/>
                        </a:rPr>
                        <a:t>PES1UG21EC318</a:t>
                      </a:r>
                    </a:p>
                    <a:p>
                      <a:pPr>
                        <a:lnSpc>
                          <a:spcPct val="100000"/>
                        </a:lnSpc>
                      </a:pPr>
                      <a:endParaRPr lang="en-IN" sz="2000" b="0" strike="noStrike" spc="-1" dirty="0">
                        <a:solidFill>
                          <a:srgbClr val="000000"/>
                        </a:solidFill>
                        <a:uFill>
                          <a:solidFill>
                            <a:srgbClr val="FFFFFF"/>
                          </a:solidFill>
                        </a:uFill>
                        <a:latin typeface="+mn-lt"/>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bl>
          </a:graphicData>
        </a:graphic>
      </p:graphicFrame>
      <p:sp>
        <p:nvSpPr>
          <p:cNvPr id="12" name="TextBox 11">
            <a:extLst>
              <a:ext uri="{FF2B5EF4-FFF2-40B4-BE49-F238E27FC236}">
                <a16:creationId xmlns:a16="http://schemas.microsoft.com/office/drawing/2014/main" id="{AEC9CE4D-B68D-4FD0-9D96-D1785C898819}"/>
              </a:ext>
            </a:extLst>
          </p:cNvPr>
          <p:cNvSpPr txBox="1"/>
          <p:nvPr/>
        </p:nvSpPr>
        <p:spPr>
          <a:xfrm>
            <a:off x="2027583" y="5195717"/>
            <a:ext cx="6096000" cy="369332"/>
          </a:xfrm>
          <a:prstGeom prst="rect">
            <a:avLst/>
          </a:prstGeom>
          <a:noFill/>
        </p:spPr>
        <p:txBody>
          <a:bodyPr wrap="square">
            <a:spAutoFit/>
          </a:bodyPr>
          <a:lstStyle/>
          <a:p>
            <a:pPr>
              <a:lnSpc>
                <a:spcPct val="100000"/>
              </a:lnSpc>
            </a:pPr>
            <a:r>
              <a:rPr lang="en-IN" sz="1800" b="0" strike="noStrike" spc="-1" dirty="0">
                <a:solidFill>
                  <a:srgbClr val="000000"/>
                </a:solidFill>
                <a:uFill>
                  <a:solidFill>
                    <a:srgbClr val="FFFFFF"/>
                  </a:solidFill>
                </a:uFill>
                <a:ea typeface="DejaVu Sans"/>
              </a:rPr>
              <a:t>Guide :  </a:t>
            </a:r>
            <a:r>
              <a:rPr lang="en-IN" sz="1800" b="0" strike="noStrike" spc="-1" dirty="0" err="1">
                <a:solidFill>
                  <a:srgbClr val="000000"/>
                </a:solidFill>
                <a:uFill>
                  <a:solidFill>
                    <a:srgbClr val="FFFFFF"/>
                  </a:solidFill>
                </a:uFill>
                <a:ea typeface="DejaVu Sans"/>
              </a:rPr>
              <a:t>Dr.</a:t>
            </a:r>
            <a:r>
              <a:rPr lang="en-IN" sz="1800" b="0" strike="noStrike" spc="-1" dirty="0">
                <a:solidFill>
                  <a:srgbClr val="000000"/>
                </a:solidFill>
                <a:uFill>
                  <a:solidFill>
                    <a:srgbClr val="FFFFFF"/>
                  </a:solidFill>
                </a:uFill>
                <a:ea typeface="DejaVu Sans"/>
              </a:rPr>
              <a:t> Ashwini (ECE)</a:t>
            </a:r>
            <a:endParaRPr lang="en-IN" sz="1800" b="0" strike="noStrike" spc="-1" dirty="0">
              <a:solidFill>
                <a:srgbClr val="000000"/>
              </a:solidFill>
              <a:uFill>
                <a:solidFill>
                  <a:srgbClr val="FFFFFF"/>
                </a:solidFill>
              </a:uFill>
            </a:endParaRPr>
          </a:p>
        </p:txBody>
      </p:sp>
      <p:sp>
        <p:nvSpPr>
          <p:cNvPr id="5" name="Slide Number Placeholder 4">
            <a:extLst>
              <a:ext uri="{FF2B5EF4-FFF2-40B4-BE49-F238E27FC236}">
                <a16:creationId xmlns:a16="http://schemas.microsoft.com/office/drawing/2014/main" id="{DD881212-2ABB-4CD9-BF00-1A7869E4EDB6}"/>
              </a:ext>
            </a:extLst>
          </p:cNvPr>
          <p:cNvSpPr>
            <a:spLocks noGrp="1"/>
          </p:cNvSpPr>
          <p:nvPr>
            <p:ph type="sldNum" sz="quarter" idx="12"/>
          </p:nvPr>
        </p:nvSpPr>
        <p:spPr/>
        <p:txBody>
          <a:bodyPr/>
          <a:lstStyle/>
          <a:p>
            <a:fld id="{4B3E63D4-8500-4D69-BAEF-A7E6F825617A}" type="slidenum">
              <a:rPr lang="en-IN" smtClean="0"/>
              <a:t>2</a:t>
            </a:fld>
            <a:endParaRPr lang="en-IN"/>
          </a:p>
        </p:txBody>
      </p:sp>
    </p:spTree>
    <p:extLst>
      <p:ext uri="{BB962C8B-B14F-4D97-AF65-F5344CB8AC3E}">
        <p14:creationId xmlns:p14="http://schemas.microsoft.com/office/powerpoint/2010/main" val="190035200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20</a:t>
            </a:fld>
            <a:endParaRPr lang="en-IN"/>
          </a:p>
        </p:txBody>
      </p:sp>
      <p:pic>
        <p:nvPicPr>
          <p:cNvPr id="9" name="Picture 8">
            <a:extLst>
              <a:ext uri="{FF2B5EF4-FFF2-40B4-BE49-F238E27FC236}">
                <a16:creationId xmlns:a16="http://schemas.microsoft.com/office/drawing/2014/main" id="{0A9488D3-EC34-4591-9C65-F61494C4C50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047082" y="938848"/>
            <a:ext cx="6097836" cy="5417502"/>
          </a:xfrm>
          <a:prstGeom prst="rect">
            <a:avLst/>
          </a:prstGeom>
          <a:noFill/>
          <a:ln>
            <a:noFill/>
          </a:ln>
        </p:spPr>
      </p:pic>
    </p:spTree>
    <p:extLst>
      <p:ext uri="{BB962C8B-B14F-4D97-AF65-F5344CB8AC3E}">
        <p14:creationId xmlns:p14="http://schemas.microsoft.com/office/powerpoint/2010/main" val="202419925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21</a:t>
            </a:fld>
            <a:endParaRPr lang="en-IN"/>
          </a:p>
        </p:txBody>
      </p:sp>
      <p:pic>
        <p:nvPicPr>
          <p:cNvPr id="8" name="Picture 7">
            <a:extLst>
              <a:ext uri="{FF2B5EF4-FFF2-40B4-BE49-F238E27FC236}">
                <a16:creationId xmlns:a16="http://schemas.microsoft.com/office/drawing/2014/main" id="{7C8DC51F-507C-4B63-A569-672F08FA8CF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683026" y="790553"/>
            <a:ext cx="7911548" cy="6111240"/>
          </a:xfrm>
          <a:prstGeom prst="rect">
            <a:avLst/>
          </a:prstGeom>
          <a:noFill/>
          <a:ln>
            <a:noFill/>
          </a:ln>
        </p:spPr>
      </p:pic>
    </p:spTree>
    <p:extLst>
      <p:ext uri="{BB962C8B-B14F-4D97-AF65-F5344CB8AC3E}">
        <p14:creationId xmlns:p14="http://schemas.microsoft.com/office/powerpoint/2010/main" val="15935900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22</a:t>
            </a:fld>
            <a:endParaRPr lang="en-IN"/>
          </a:p>
        </p:txBody>
      </p:sp>
      <p:sp>
        <p:nvSpPr>
          <p:cNvPr id="9" name="TextBox 8">
            <a:extLst>
              <a:ext uri="{FF2B5EF4-FFF2-40B4-BE49-F238E27FC236}">
                <a16:creationId xmlns:a16="http://schemas.microsoft.com/office/drawing/2014/main" id="{40D39141-C185-47A9-AF37-75D424ECC630}"/>
              </a:ext>
            </a:extLst>
          </p:cNvPr>
          <p:cNvSpPr txBox="1"/>
          <p:nvPr/>
        </p:nvSpPr>
        <p:spPr>
          <a:xfrm>
            <a:off x="929365" y="1449381"/>
            <a:ext cx="6096000" cy="953081"/>
          </a:xfrm>
          <a:prstGeom prst="rect">
            <a:avLst/>
          </a:prstGeom>
          <a:noFill/>
        </p:spPr>
        <p:txBody>
          <a:bodyPr wrap="square">
            <a:spAutoFit/>
          </a:bodyPr>
          <a:lstStyle/>
          <a:p>
            <a:pPr>
              <a:lnSpc>
                <a:spcPct val="115000"/>
              </a:lnSpc>
              <a:spcAft>
                <a:spcPts val="1000"/>
              </a:spcAft>
            </a:pPr>
            <a:r>
              <a:rPr lang="en-IN" sz="2400" b="1" dirty="0">
                <a:solidFill>
                  <a:srgbClr val="00000A"/>
                </a:solidFill>
                <a:effectLst/>
                <a:latin typeface="Calibri" panose="020F0502020204030204" pitchFamily="34" charset="0"/>
                <a:ea typeface="Calibri" panose="020F0502020204030204" pitchFamily="34" charset="0"/>
                <a:cs typeface="Calibri" panose="020F0502020204030204" pitchFamily="34" charset="0"/>
              </a:rPr>
              <a:t>Random Forest With Reduced Features:</a:t>
            </a:r>
            <a:endParaRPr lang="en-IN" sz="16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r>
              <a:rPr lang="en-IN" sz="2000" dirty="0">
                <a:solidFill>
                  <a:srgbClr val="00000A"/>
                </a:solidFill>
                <a:effectLst/>
                <a:latin typeface="Calibri" panose="020F0502020204030204" pitchFamily="34" charset="0"/>
                <a:ea typeface="Calibri" panose="020F0502020204030204" pitchFamily="34" charset="0"/>
              </a:rPr>
              <a:t>Accuracy:  74.79%</a:t>
            </a:r>
            <a:endParaRPr lang="en-IN" sz="2400" dirty="0"/>
          </a:p>
        </p:txBody>
      </p:sp>
      <p:graphicFrame>
        <p:nvGraphicFramePr>
          <p:cNvPr id="4" name="Table 3">
            <a:extLst>
              <a:ext uri="{FF2B5EF4-FFF2-40B4-BE49-F238E27FC236}">
                <a16:creationId xmlns:a16="http://schemas.microsoft.com/office/drawing/2014/main" id="{D42012C6-7EC1-42DB-BD85-F6ABA93EC261}"/>
              </a:ext>
            </a:extLst>
          </p:cNvPr>
          <p:cNvGraphicFramePr>
            <a:graphicFrameLocks noGrp="1"/>
          </p:cNvGraphicFramePr>
          <p:nvPr>
            <p:extLst>
              <p:ext uri="{D42A27DB-BD31-4B8C-83A1-F6EECF244321}">
                <p14:modId xmlns:p14="http://schemas.microsoft.com/office/powerpoint/2010/main" val="1487829298"/>
              </p:ext>
            </p:extLst>
          </p:nvPr>
        </p:nvGraphicFramePr>
        <p:xfrm>
          <a:off x="929364" y="2845334"/>
          <a:ext cx="8360410" cy="3583776"/>
        </p:xfrm>
        <a:graphic>
          <a:graphicData uri="http://schemas.openxmlformats.org/drawingml/2006/table">
            <a:tbl>
              <a:tblPr firstRow="1" firstCol="1" bandRow="1"/>
              <a:tblGrid>
                <a:gridCol w="1707513">
                  <a:extLst>
                    <a:ext uri="{9D8B030D-6E8A-4147-A177-3AD203B41FA5}">
                      <a16:colId xmlns:a16="http://schemas.microsoft.com/office/drawing/2014/main" val="1221294959"/>
                    </a:ext>
                  </a:extLst>
                </a:gridCol>
                <a:gridCol w="1681414">
                  <a:extLst>
                    <a:ext uri="{9D8B030D-6E8A-4147-A177-3AD203B41FA5}">
                      <a16:colId xmlns:a16="http://schemas.microsoft.com/office/drawing/2014/main" val="1256939974"/>
                    </a:ext>
                  </a:extLst>
                </a:gridCol>
                <a:gridCol w="1652943">
                  <a:extLst>
                    <a:ext uri="{9D8B030D-6E8A-4147-A177-3AD203B41FA5}">
                      <a16:colId xmlns:a16="http://schemas.microsoft.com/office/drawing/2014/main" val="820980992"/>
                    </a:ext>
                  </a:extLst>
                </a:gridCol>
                <a:gridCol w="1652943">
                  <a:extLst>
                    <a:ext uri="{9D8B030D-6E8A-4147-A177-3AD203B41FA5}">
                      <a16:colId xmlns:a16="http://schemas.microsoft.com/office/drawing/2014/main" val="579531311"/>
                    </a:ext>
                  </a:extLst>
                </a:gridCol>
                <a:gridCol w="1665597">
                  <a:extLst>
                    <a:ext uri="{9D8B030D-6E8A-4147-A177-3AD203B41FA5}">
                      <a16:colId xmlns:a16="http://schemas.microsoft.com/office/drawing/2014/main" val="74112414"/>
                    </a:ext>
                  </a:extLst>
                </a:gridCol>
              </a:tblGrid>
              <a:tr h="397978">
                <a:tc>
                  <a:txBody>
                    <a:bodyPr/>
                    <a:lstStyle/>
                    <a:p>
                      <a:pPr>
                        <a:lnSpc>
                          <a:spcPct val="115000"/>
                        </a:lnSpc>
                        <a:spcAft>
                          <a:spcPts val="1000"/>
                        </a:spcAft>
                      </a:pPr>
                      <a:r>
                        <a:rPr lang="en-IN" sz="1400">
                          <a:solidFill>
                            <a:srgbClr val="00000A"/>
                          </a:solidFill>
                          <a:effectLst/>
                          <a:latin typeface="Calibri" panose="020F0502020204030204" pitchFamily="34" charset="0"/>
                          <a:ea typeface="Calibri" panose="020F0502020204030204" pitchFamily="34" charset="0"/>
                          <a:cs typeface="Calibri" panose="020F0502020204030204" pitchFamily="34" charset="0"/>
                        </a:rPr>
                        <a:t> </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Precision</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Recall</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F1-Score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Support</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7796790"/>
                  </a:ext>
                </a:extLst>
              </a:tr>
              <a:tr h="439454">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Ambulance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0.9394</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0.6889</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0.7949</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538762"/>
                  </a:ext>
                </a:extLst>
              </a:tr>
              <a:tr h="397978">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Firetruck</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0.8065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0.7576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solidFill>
                            <a:srgbClr val="0070C0"/>
                          </a:solidFill>
                          <a:effectLst/>
                          <a:latin typeface="Calibri" panose="020F0502020204030204" pitchFamily="34" charset="0"/>
                          <a:ea typeface="DejaVu Sans"/>
                          <a:cs typeface="Calibri" panose="020F0502020204030204" pitchFamily="34" charset="0"/>
                        </a:rPr>
                        <a:t>0.8812</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33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8225290"/>
                  </a:ext>
                </a:extLst>
              </a:tr>
              <a:tr h="397978">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Traffic</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33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7249475"/>
                  </a:ext>
                </a:extLst>
              </a:tr>
              <a:tr h="397978">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Police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0.9744</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0.8085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0.8837</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47</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3110504"/>
                  </a:ext>
                </a:extLst>
              </a:tr>
              <a:tr h="37822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Tornado</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0.8750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0.4667</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0.6087</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27225"/>
                  </a:ext>
                </a:extLst>
              </a:tr>
              <a:tr h="397978">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Fire_Alarm</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0.9231</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0.8372</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0.8780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3711589"/>
                  </a:ext>
                </a:extLst>
              </a:tr>
              <a:tr h="397978">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Macro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0.9197</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0.7598</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0.8244</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246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3962895"/>
                  </a:ext>
                </a:extLst>
              </a:tr>
              <a:tr h="37822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Weighted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0.7480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0.7480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0.7480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246</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7505205"/>
                  </a:ext>
                </a:extLst>
              </a:tr>
            </a:tbl>
          </a:graphicData>
        </a:graphic>
      </p:graphicFrame>
    </p:spTree>
    <p:extLst>
      <p:ext uri="{BB962C8B-B14F-4D97-AF65-F5344CB8AC3E}">
        <p14:creationId xmlns:p14="http://schemas.microsoft.com/office/powerpoint/2010/main" val="24695510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23</a:t>
            </a:fld>
            <a:endParaRPr lang="en-IN"/>
          </a:p>
        </p:txBody>
      </p:sp>
      <p:pic>
        <p:nvPicPr>
          <p:cNvPr id="8" name="Picture 7">
            <a:extLst>
              <a:ext uri="{FF2B5EF4-FFF2-40B4-BE49-F238E27FC236}">
                <a16:creationId xmlns:a16="http://schemas.microsoft.com/office/drawing/2014/main" id="{4C077314-8D1A-49EA-856B-F79780285C0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159441" y="907288"/>
            <a:ext cx="6236349" cy="5665789"/>
          </a:xfrm>
          <a:prstGeom prst="rect">
            <a:avLst/>
          </a:prstGeom>
          <a:noFill/>
          <a:ln>
            <a:noFill/>
          </a:ln>
        </p:spPr>
      </p:pic>
    </p:spTree>
    <p:extLst>
      <p:ext uri="{BB962C8B-B14F-4D97-AF65-F5344CB8AC3E}">
        <p14:creationId xmlns:p14="http://schemas.microsoft.com/office/powerpoint/2010/main" val="37912224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24</a:t>
            </a:fld>
            <a:endParaRPr lang="en-IN"/>
          </a:p>
        </p:txBody>
      </p:sp>
      <p:sp>
        <p:nvSpPr>
          <p:cNvPr id="9" name="TextBox 8">
            <a:extLst>
              <a:ext uri="{FF2B5EF4-FFF2-40B4-BE49-F238E27FC236}">
                <a16:creationId xmlns:a16="http://schemas.microsoft.com/office/drawing/2014/main" id="{61F39584-0F48-484A-A698-C43A9A7BC4E4}"/>
              </a:ext>
            </a:extLst>
          </p:cNvPr>
          <p:cNvSpPr txBox="1"/>
          <p:nvPr/>
        </p:nvSpPr>
        <p:spPr>
          <a:xfrm>
            <a:off x="929365" y="1309975"/>
            <a:ext cx="6096000" cy="850233"/>
          </a:xfrm>
          <a:prstGeom prst="rect">
            <a:avLst/>
          </a:prstGeom>
          <a:noFill/>
        </p:spPr>
        <p:txBody>
          <a:bodyPr wrap="square">
            <a:spAutoFit/>
          </a:bodyPr>
          <a:lstStyle/>
          <a:p>
            <a:pPr>
              <a:lnSpc>
                <a:spcPct val="115000"/>
              </a:lnSpc>
              <a:spcAft>
                <a:spcPts val="1000"/>
              </a:spcAft>
            </a:pPr>
            <a:r>
              <a:rPr lang="en-IN" sz="2400" b="1" dirty="0">
                <a:solidFill>
                  <a:srgbClr val="00000A"/>
                </a:solidFill>
                <a:effectLst/>
                <a:latin typeface="Calibri" panose="020F0502020204030204" pitchFamily="34" charset="0"/>
                <a:ea typeface="Calibri" panose="020F0502020204030204" pitchFamily="34" charset="0"/>
                <a:cs typeface="Calibri" panose="020F0502020204030204" pitchFamily="34" charset="0"/>
              </a:rPr>
              <a:t>AdaBoost:</a:t>
            </a:r>
            <a:br>
              <a:rPr lang="en-IN" sz="2400" b="1" dirty="0">
                <a:solidFill>
                  <a:srgbClr val="00000A"/>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A"/>
                </a:solidFill>
                <a:effectLst/>
                <a:latin typeface="Calibri" panose="020F0502020204030204" pitchFamily="34" charset="0"/>
                <a:ea typeface="Calibri" panose="020F0502020204030204" pitchFamily="34" charset="0"/>
                <a:cs typeface="Calibri" panose="020F0502020204030204" pitchFamily="34" charset="0"/>
              </a:rPr>
              <a:t>Accuracy: 85.77%</a:t>
            </a:r>
            <a:endParaRPr lang="en-IN" sz="16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p:txBody>
      </p:sp>
      <p:graphicFrame>
        <p:nvGraphicFramePr>
          <p:cNvPr id="4" name="Table 3">
            <a:extLst>
              <a:ext uri="{FF2B5EF4-FFF2-40B4-BE49-F238E27FC236}">
                <a16:creationId xmlns:a16="http://schemas.microsoft.com/office/drawing/2014/main" id="{506220C8-00A0-4BA9-A78A-BAE8007D6609}"/>
              </a:ext>
            </a:extLst>
          </p:cNvPr>
          <p:cNvGraphicFramePr>
            <a:graphicFrameLocks noGrp="1"/>
          </p:cNvGraphicFramePr>
          <p:nvPr>
            <p:extLst>
              <p:ext uri="{D42A27DB-BD31-4B8C-83A1-F6EECF244321}">
                <p14:modId xmlns:p14="http://schemas.microsoft.com/office/powerpoint/2010/main" val="2729910776"/>
              </p:ext>
            </p:extLst>
          </p:nvPr>
        </p:nvGraphicFramePr>
        <p:xfrm>
          <a:off x="929365" y="2679630"/>
          <a:ext cx="8439922" cy="3429619"/>
        </p:xfrm>
        <a:graphic>
          <a:graphicData uri="http://schemas.openxmlformats.org/drawingml/2006/table">
            <a:tbl>
              <a:tblPr firstRow="1" firstCol="1" bandRow="1"/>
              <a:tblGrid>
                <a:gridCol w="1735977">
                  <a:extLst>
                    <a:ext uri="{9D8B030D-6E8A-4147-A177-3AD203B41FA5}">
                      <a16:colId xmlns:a16="http://schemas.microsoft.com/office/drawing/2014/main" val="1740270393"/>
                    </a:ext>
                  </a:extLst>
                </a:gridCol>
                <a:gridCol w="1701924">
                  <a:extLst>
                    <a:ext uri="{9D8B030D-6E8A-4147-A177-3AD203B41FA5}">
                      <a16:colId xmlns:a16="http://schemas.microsoft.com/office/drawing/2014/main" val="1165225908"/>
                    </a:ext>
                  </a:extLst>
                </a:gridCol>
                <a:gridCol w="1661532">
                  <a:extLst>
                    <a:ext uri="{9D8B030D-6E8A-4147-A177-3AD203B41FA5}">
                      <a16:colId xmlns:a16="http://schemas.microsoft.com/office/drawing/2014/main" val="1108437409"/>
                    </a:ext>
                  </a:extLst>
                </a:gridCol>
                <a:gridCol w="1661532">
                  <a:extLst>
                    <a:ext uri="{9D8B030D-6E8A-4147-A177-3AD203B41FA5}">
                      <a16:colId xmlns:a16="http://schemas.microsoft.com/office/drawing/2014/main" val="3610569874"/>
                    </a:ext>
                  </a:extLst>
                </a:gridCol>
                <a:gridCol w="1678957">
                  <a:extLst>
                    <a:ext uri="{9D8B030D-6E8A-4147-A177-3AD203B41FA5}">
                      <a16:colId xmlns:a16="http://schemas.microsoft.com/office/drawing/2014/main" val="767979691"/>
                    </a:ext>
                  </a:extLst>
                </a:gridCol>
              </a:tblGrid>
              <a:tr h="38658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Precision</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Recall</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F1-Score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Support</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7965520"/>
                  </a:ext>
                </a:extLst>
              </a:tr>
              <a:tr h="375875">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Ambulance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0.8100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0.8300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8598932"/>
                  </a:ext>
                </a:extLst>
              </a:tr>
              <a:tr h="367111">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Firetruck</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0.7300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0.8200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a:solidFill>
                            <a:srgbClr val="0070C0"/>
                          </a:solidFill>
                          <a:effectLst/>
                          <a:latin typeface="Calibri" panose="020F0502020204030204" pitchFamily="34" charset="0"/>
                          <a:ea typeface="DejaVu Sans"/>
                          <a:cs typeface="Calibri" panose="020F0502020204030204" pitchFamily="34" charset="0"/>
                        </a:rPr>
                        <a:t>0.7700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33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932480"/>
                  </a:ext>
                </a:extLst>
              </a:tr>
              <a:tr h="38658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Traffic</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1.0000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33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606869"/>
                  </a:ext>
                </a:extLst>
              </a:tr>
              <a:tr h="38658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Police</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0.9100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0.9100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0.9100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47</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7442002"/>
                  </a:ext>
                </a:extLst>
              </a:tr>
              <a:tr h="38658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Tornado</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0.8400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0.7100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0.7700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45</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4615561"/>
                  </a:ext>
                </a:extLst>
              </a:tr>
              <a:tr h="367111">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Fire_Alarm</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0.8600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0.8800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0.8700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43</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5382920"/>
                  </a:ext>
                </a:extLst>
              </a:tr>
              <a:tr h="38658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Macro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0.8600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0.8600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0.8600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246</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7292268"/>
                  </a:ext>
                </a:extLst>
              </a:tr>
              <a:tr h="386587">
                <a:tc>
                  <a:txBody>
                    <a:bodyPr/>
                    <a:lstStyle/>
                    <a:p>
                      <a:pPr>
                        <a:lnSpc>
                          <a:spcPct val="115000"/>
                        </a:lnSpc>
                        <a:spcAft>
                          <a:spcPts val="1000"/>
                        </a:spcAft>
                      </a:pPr>
                      <a:r>
                        <a:rPr lang="en-IN" sz="1400" i="1">
                          <a:solidFill>
                            <a:srgbClr val="C00000"/>
                          </a:solidFill>
                          <a:effectLst/>
                          <a:latin typeface="Calibri" panose="020F0502020204030204" pitchFamily="34" charset="0"/>
                          <a:ea typeface="Calibri" panose="020F0502020204030204" pitchFamily="34" charset="0"/>
                          <a:cs typeface="Calibri" panose="020F0502020204030204" pitchFamily="34" charset="0"/>
                        </a:rPr>
                        <a:t>Weighted Avg</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0.8600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0.8600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solidFill>
                            <a:srgbClr val="0070C0"/>
                          </a:solidFill>
                          <a:effectLst/>
                          <a:latin typeface="Calibri" panose="020F0502020204030204" pitchFamily="34" charset="0"/>
                          <a:ea typeface="Calibri" panose="020F0502020204030204" pitchFamily="34" charset="0"/>
                          <a:cs typeface="Calibri" panose="020F0502020204030204" pitchFamily="34" charset="0"/>
                        </a:rPr>
                        <a:t>0.8600</a:t>
                      </a:r>
                      <a:endParaRPr lang="en-IN" sz="110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246</a:t>
                      </a:r>
                      <a:endParaRPr lang="en-IN" sz="1100"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5547540"/>
                  </a:ext>
                </a:extLst>
              </a:tr>
            </a:tbl>
          </a:graphicData>
        </a:graphic>
      </p:graphicFrame>
    </p:spTree>
    <p:extLst>
      <p:ext uri="{BB962C8B-B14F-4D97-AF65-F5344CB8AC3E}">
        <p14:creationId xmlns:p14="http://schemas.microsoft.com/office/powerpoint/2010/main" val="31331597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25</a:t>
            </a:fld>
            <a:endParaRPr lang="en-IN"/>
          </a:p>
        </p:txBody>
      </p:sp>
      <p:pic>
        <p:nvPicPr>
          <p:cNvPr id="9" name="Picture 8">
            <a:extLst>
              <a:ext uri="{FF2B5EF4-FFF2-40B4-BE49-F238E27FC236}">
                <a16:creationId xmlns:a16="http://schemas.microsoft.com/office/drawing/2014/main" id="{B24904CE-47F9-4AC2-A888-17646B54CC5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994451" y="927090"/>
            <a:ext cx="6070035" cy="5429260"/>
          </a:xfrm>
          <a:prstGeom prst="rect">
            <a:avLst/>
          </a:prstGeom>
          <a:noFill/>
          <a:ln>
            <a:noFill/>
          </a:ln>
        </p:spPr>
      </p:pic>
    </p:spTree>
    <p:extLst>
      <p:ext uri="{BB962C8B-B14F-4D97-AF65-F5344CB8AC3E}">
        <p14:creationId xmlns:p14="http://schemas.microsoft.com/office/powerpoint/2010/main" val="130570710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Results and Comparison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26</a:t>
            </a:fld>
            <a:endParaRPr lang="en-IN"/>
          </a:p>
        </p:txBody>
      </p:sp>
      <p:pic>
        <p:nvPicPr>
          <p:cNvPr id="8" name="Picture 7">
            <a:extLst>
              <a:ext uri="{FF2B5EF4-FFF2-40B4-BE49-F238E27FC236}">
                <a16:creationId xmlns:a16="http://schemas.microsoft.com/office/drawing/2014/main" id="{F040B60B-69CD-442E-937A-437F61989A9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04729" y="1208087"/>
            <a:ext cx="8746435" cy="5330825"/>
          </a:xfrm>
          <a:prstGeom prst="rect">
            <a:avLst/>
          </a:prstGeom>
          <a:noFill/>
          <a:ln>
            <a:noFill/>
          </a:ln>
        </p:spPr>
      </p:pic>
    </p:spTree>
    <p:extLst>
      <p:ext uri="{BB962C8B-B14F-4D97-AF65-F5344CB8AC3E}">
        <p14:creationId xmlns:p14="http://schemas.microsoft.com/office/powerpoint/2010/main" val="9673797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References</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27</a:t>
            </a:fld>
            <a:endParaRPr lang="en-IN"/>
          </a:p>
        </p:txBody>
      </p:sp>
      <p:sp>
        <p:nvSpPr>
          <p:cNvPr id="11" name="TextBox 10">
            <a:extLst>
              <a:ext uri="{FF2B5EF4-FFF2-40B4-BE49-F238E27FC236}">
                <a16:creationId xmlns:a16="http://schemas.microsoft.com/office/drawing/2014/main" id="{9BDBE950-00DA-452F-9C52-E5A71FBBE96B}"/>
              </a:ext>
            </a:extLst>
          </p:cNvPr>
          <p:cNvSpPr txBox="1"/>
          <p:nvPr/>
        </p:nvSpPr>
        <p:spPr>
          <a:xfrm>
            <a:off x="463826" y="1151817"/>
            <a:ext cx="11552470" cy="5138073"/>
          </a:xfrm>
          <a:prstGeom prst="rect">
            <a:avLst/>
          </a:prstGeom>
          <a:noFill/>
        </p:spPr>
        <p:txBody>
          <a:bodyPr wrap="square">
            <a:spAutoFit/>
          </a:bodyPr>
          <a:lstStyle/>
          <a:p>
            <a:pPr>
              <a:lnSpc>
                <a:spcPct val="115000"/>
              </a:lnSpc>
              <a:spcAft>
                <a:spcPts val="900"/>
              </a:spcAft>
              <a:tabLst>
                <a:tab pos="457200" algn="l"/>
              </a:tabLst>
            </a:pPr>
            <a:r>
              <a:rPr lang="en-US"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Asif M, </a:t>
            </a:r>
            <a:r>
              <a:rPr lang="en-US" kern="1200" spc="-1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Usaid</a:t>
            </a:r>
            <a:r>
              <a:rPr lang="en-US"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 Rashid M, </a:t>
            </a:r>
            <a:r>
              <a:rPr lang="en-US" u="sng"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Large-scale audio dataset for emergency vehicle sirens and road noises</a:t>
            </a:r>
            <a:r>
              <a:rPr lang="en-US"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Sci Data 9, 599 (2022).</a:t>
            </a:r>
            <a:endParaRPr lang="en-IN"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pPr>
              <a:lnSpc>
                <a:spcPct val="115000"/>
              </a:lnSpc>
              <a:spcAft>
                <a:spcPts val="900"/>
              </a:spcAft>
              <a:tabLst>
                <a:tab pos="457200" algn="l"/>
              </a:tabLst>
            </a:pPr>
            <a:r>
              <a:rPr lang="en-IN" dirty="0">
                <a:solidFill>
                  <a:srgbClr val="00000A"/>
                </a:solidFill>
                <a:effectLst/>
                <a:latin typeface="Calibri" panose="020F0502020204030204" pitchFamily="34" charset="0"/>
                <a:ea typeface="Times New Roman" panose="02020603050405020304" pitchFamily="18" charset="0"/>
                <a:cs typeface="Calibri" panose="020F0502020204030204" pitchFamily="34" charset="0"/>
              </a:rPr>
              <a:t> </a:t>
            </a:r>
            <a:r>
              <a:rPr lang="en-US"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Mittal U, Chawla P, </a:t>
            </a:r>
            <a:r>
              <a:rPr lang="en-US" u="sng"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Acoustic Based Emergency Vehicle Detection Using Ensemble of Deep Learning Models</a:t>
            </a:r>
            <a:r>
              <a:rPr lang="en-US"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Procedia </a:t>
            </a:r>
            <a:r>
              <a:rPr lang="en-US" kern="1200" spc="-1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Comput</a:t>
            </a:r>
            <a:r>
              <a:rPr lang="en-US"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Sci. 2023, 218, 227–234.</a:t>
            </a:r>
            <a:endParaRPr lang="en-IN"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pPr>
              <a:lnSpc>
                <a:spcPct val="115000"/>
              </a:lnSpc>
              <a:spcAft>
                <a:spcPts val="900"/>
              </a:spcAft>
              <a:tabLst>
                <a:tab pos="457200" algn="l"/>
              </a:tabLst>
            </a:pPr>
            <a:r>
              <a:rPr lang="en-IN" dirty="0">
                <a:solidFill>
                  <a:srgbClr val="00000A"/>
                </a:solidFill>
                <a:effectLst/>
                <a:latin typeface="Calibri" panose="020F0502020204030204" pitchFamily="34" charset="0"/>
                <a:ea typeface="Times New Roman" panose="02020603050405020304" pitchFamily="18" charset="0"/>
                <a:cs typeface="Calibri" panose="020F0502020204030204" pitchFamily="34" charset="0"/>
              </a:rPr>
              <a:t> </a:t>
            </a:r>
            <a:r>
              <a:rPr lang="en-US"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  </a:t>
            </a:r>
            <a:r>
              <a:rPr lang="en-US" kern="1200" spc="-1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Suhaimy</a:t>
            </a:r>
            <a:r>
              <a:rPr lang="en-US"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 A., Halim, I. S. A., Hassan, S. L. M., and </a:t>
            </a:r>
            <a:r>
              <a:rPr lang="en-US" kern="1200" spc="-1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Saparon</a:t>
            </a:r>
            <a:r>
              <a:rPr lang="en-US"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 (2020, December). </a:t>
            </a:r>
            <a:r>
              <a:rPr lang="en-US" u="sng"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Classification of ambulance siren sounds with MFCC SVM</a:t>
            </a:r>
            <a:r>
              <a:rPr lang="en-US"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AIP Conference Proceedings (Vol. 2306, No. 1, p. 020032). AIP Publishing LLC.</a:t>
            </a:r>
            <a:endParaRPr lang="en-IN"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pPr lvl="0">
              <a:lnSpc>
                <a:spcPct val="115000"/>
              </a:lnSpc>
              <a:spcAft>
                <a:spcPts val="900"/>
              </a:spcAft>
              <a:buSzPts val="1000"/>
              <a:tabLst>
                <a:tab pos="457200" algn="l"/>
              </a:tabLst>
            </a:pPr>
            <a:r>
              <a:rPr lang="en-US"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r>
              <a:rPr lang="en-US" spc="-1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u="sng" spc="-1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hlinkClick r:id="rId5">
                  <a:extLst>
                    <a:ext uri="{A12FA001-AC4F-418D-AE19-62706E023703}">
                      <ahyp:hlinkClr xmlns:ahyp="http://schemas.microsoft.com/office/drawing/2018/hyperlinkcolor" val="tx"/>
                    </a:ext>
                  </a:extLst>
                </a:hlinkClick>
              </a:rPr>
              <a:t>https://www.kaggle.com/datasets/vishnu0399/emergency-vehicle-siren-sounds</a:t>
            </a:r>
            <a:endParaRPr lang="en-US" u="sng" spc="-1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spcAft>
                <a:spcPts val="900"/>
              </a:spcAft>
              <a:buSzPts val="1000"/>
              <a:tabLst>
                <a:tab pos="457200" algn="l"/>
              </a:tabLst>
            </a:pPr>
            <a:r>
              <a:rPr lang="en-US" spc="-10" dirty="0">
                <a:solidFill>
                  <a:schemeClr val="tx1">
                    <a:lumMod val="95000"/>
                    <a:lumOff val="5000"/>
                  </a:schemeClr>
                </a:solidFill>
                <a:latin typeface="Calibri" panose="020F0502020204030204" pitchFamily="34" charset="0"/>
                <a:ea typeface="Times New Roman" panose="02020603050405020304" pitchFamily="18" charset="0"/>
                <a:cs typeface="Calibri" panose="020F0502020204030204" pitchFamily="34" charset="0"/>
              </a:rPr>
              <a:t>[5] </a:t>
            </a:r>
            <a:r>
              <a:rPr lang="en-US" u="sng" spc="-10" dirty="0">
                <a:solidFill>
                  <a:srgbClr val="0070C0"/>
                </a:solidFill>
                <a:latin typeface="Calibri" panose="020F0502020204030204" pitchFamily="34" charset="0"/>
                <a:ea typeface="Times New Roman" panose="02020603050405020304" pitchFamily="18" charset="0"/>
                <a:cs typeface="Calibri" panose="020F0502020204030204" pitchFamily="34" charset="0"/>
              </a:rPr>
              <a:t>https://datagy.io/python-support-vector-machines</a:t>
            </a:r>
            <a:endParaRPr lang="en-IN" dirty="0">
              <a:solidFill>
                <a:srgbClr val="0070C0"/>
              </a:solidFill>
              <a:effectLst/>
              <a:latin typeface="Calibri" panose="020F0502020204030204" pitchFamily="34" charset="0"/>
              <a:ea typeface="Calibri" panose="020F0502020204030204" pitchFamily="34" charset="0"/>
              <a:cs typeface="Tunga" panose="020B0502040204020203" pitchFamily="34" charset="0"/>
            </a:endParaRPr>
          </a:p>
          <a:p>
            <a:pPr>
              <a:lnSpc>
                <a:spcPct val="115000"/>
              </a:lnSpc>
              <a:spcAft>
                <a:spcPts val="900"/>
              </a:spcAft>
              <a:buSzPts val="1000"/>
              <a:tabLst>
                <a:tab pos="457200" algn="l"/>
              </a:tabLst>
            </a:pPr>
            <a:r>
              <a:rPr lang="en-US" spc="-10" dirty="0">
                <a:solidFill>
                  <a:schemeClr val="tx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[6] </a:t>
            </a:r>
            <a:r>
              <a:rPr lang="en-US" u="sng"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6"/>
              </a:rPr>
              <a:t>https://www.datacamp.com/tutorial/cnn-tensorflow-python</a:t>
            </a:r>
            <a:endParaRPr lang="en-IN"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pPr lvl="0">
              <a:lnSpc>
                <a:spcPct val="115000"/>
              </a:lnSpc>
              <a:spcAft>
                <a:spcPts val="900"/>
              </a:spcAft>
              <a:buSzPts val="1000"/>
              <a:tabLst>
                <a:tab pos="457200" algn="l"/>
              </a:tabLst>
            </a:pPr>
            <a:r>
              <a:rPr lang="en-US" spc="-10" dirty="0">
                <a:solidFill>
                  <a:schemeClr val="tx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rPr>
              <a:t>[7] </a:t>
            </a:r>
            <a:r>
              <a:rPr lang="en-US" u="sng" spc="-10" dirty="0">
                <a:solidFill>
                  <a:srgbClr val="000000"/>
                </a:solidFill>
                <a:latin typeface="Calibri" panose="020F0502020204030204" pitchFamily="34" charset="0"/>
                <a:ea typeface="Times New Roman" panose="02020603050405020304" pitchFamily="18" charset="0"/>
                <a:cs typeface="Calibri" panose="020F0502020204030204" pitchFamily="34" charset="0"/>
                <a:hlinkClick r:id="rId7"/>
              </a:rPr>
              <a:t>https://www.alpha-quantum.com/blog/long-short-term-memory-lstm-with-python/long-short-term-memory-lstm-with-python/</a:t>
            </a:r>
            <a:endParaRPr lang="en-US" u="sng"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spcAft>
                <a:spcPts val="900"/>
              </a:spcAft>
              <a:buSzPts val="1000"/>
              <a:tabLst>
                <a:tab pos="457200" algn="l"/>
              </a:tabLst>
            </a:pPr>
            <a:r>
              <a:rPr lang="en-US" spc="-10" dirty="0">
                <a:solidFill>
                  <a:schemeClr val="tx1">
                    <a:lumMod val="95000"/>
                    <a:lumOff val="5000"/>
                  </a:schemeClr>
                </a:solidFill>
                <a:latin typeface="Calibri" panose="020F0502020204030204" pitchFamily="34" charset="0"/>
                <a:ea typeface="Times New Roman" panose="02020603050405020304" pitchFamily="18" charset="0"/>
                <a:cs typeface="Calibri" panose="020F0502020204030204" pitchFamily="34" charset="0"/>
              </a:rPr>
              <a:t>[8] </a:t>
            </a:r>
            <a:r>
              <a:rPr lang="en-US" u="sng"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8"/>
              </a:rPr>
              <a:t>https://stackabuse.com/random-forest-algorithm-with-python-and-scikit-learn/</a:t>
            </a:r>
            <a:endParaRPr lang="en-IN"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pPr lvl="0">
              <a:lnSpc>
                <a:spcPct val="115000"/>
              </a:lnSpc>
              <a:spcAft>
                <a:spcPts val="900"/>
              </a:spcAft>
              <a:buSzPts val="1000"/>
              <a:tabLst>
                <a:tab pos="457200" algn="l"/>
              </a:tabLst>
            </a:pPr>
            <a:endParaRPr lang="en-US" sz="1800" i="1" u="sng" spc="-1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6413196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Acknowledgement</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28</a:t>
            </a:fld>
            <a:endParaRPr lang="en-IN"/>
          </a:p>
        </p:txBody>
      </p:sp>
      <p:sp>
        <p:nvSpPr>
          <p:cNvPr id="11" name="TextBox 10">
            <a:extLst>
              <a:ext uri="{FF2B5EF4-FFF2-40B4-BE49-F238E27FC236}">
                <a16:creationId xmlns:a16="http://schemas.microsoft.com/office/drawing/2014/main" id="{9BDBE950-00DA-452F-9C52-E5A71FBBE96B}"/>
              </a:ext>
            </a:extLst>
          </p:cNvPr>
          <p:cNvSpPr txBox="1"/>
          <p:nvPr/>
        </p:nvSpPr>
        <p:spPr>
          <a:xfrm>
            <a:off x="463826" y="2060049"/>
            <a:ext cx="11552470" cy="1341586"/>
          </a:xfrm>
          <a:prstGeom prst="rect">
            <a:avLst/>
          </a:prstGeom>
          <a:noFill/>
        </p:spPr>
        <p:txBody>
          <a:bodyPr wrap="square">
            <a:spAutoFit/>
          </a:bodyPr>
          <a:lstStyle/>
          <a:p>
            <a:pPr lvl="0" algn="just">
              <a:lnSpc>
                <a:spcPct val="115000"/>
              </a:lnSpc>
              <a:spcAft>
                <a:spcPts val="900"/>
              </a:spcAft>
              <a:buSzPts val="1000"/>
              <a:tabLst>
                <a:tab pos="457200" algn="l"/>
              </a:tabLst>
            </a:pPr>
            <a:r>
              <a:rPr lang="en-US" sz="2400" spc="-10" dirty="0">
                <a:solidFill>
                  <a:schemeClr val="tx1">
                    <a:lumMod val="95000"/>
                    <a:lumOff val="5000"/>
                  </a:schemeClr>
                </a:solidFill>
                <a:latin typeface="Calibri" panose="020F0502020204030204" pitchFamily="34" charset="0"/>
                <a:ea typeface="Times New Roman" panose="02020603050405020304" pitchFamily="18" charset="0"/>
                <a:cs typeface="Calibri" panose="020F0502020204030204" pitchFamily="34" charset="0"/>
              </a:rPr>
              <a:t>We would like to thank Dr. Ashwini ma’am for providing us with an opportunity and guiding us in completing this project. We gained invaluable experience and knowledge which will prove useful in our future endeavors.</a:t>
            </a:r>
            <a:endParaRPr lang="en-US" sz="2400" spc="-10" dirty="0">
              <a:solidFill>
                <a:schemeClr val="tx1">
                  <a:lumMod val="95000"/>
                  <a:lumOff val="5000"/>
                </a:schemeClr>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1974440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Contents</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11" name="TextBox 10">
            <a:extLst>
              <a:ext uri="{FF2B5EF4-FFF2-40B4-BE49-F238E27FC236}">
                <a16:creationId xmlns:a16="http://schemas.microsoft.com/office/drawing/2014/main" id="{A108838C-75B6-4B90-AA46-C716A892A0C1}"/>
              </a:ext>
            </a:extLst>
          </p:cNvPr>
          <p:cNvSpPr txBox="1"/>
          <p:nvPr/>
        </p:nvSpPr>
        <p:spPr>
          <a:xfrm>
            <a:off x="175704" y="1435990"/>
            <a:ext cx="6096000" cy="44670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t>Introduction</a:t>
            </a:r>
          </a:p>
          <a:p>
            <a:pPr marL="342900" indent="-342900">
              <a:lnSpc>
                <a:spcPct val="150000"/>
              </a:lnSpc>
              <a:buFont typeface="Arial" panose="020B0604020202020204" pitchFamily="34" charset="0"/>
              <a:buChar char="•"/>
            </a:pPr>
            <a:r>
              <a:rPr lang="en-US" sz="2400" dirty="0"/>
              <a:t>Problem Statement</a:t>
            </a:r>
          </a:p>
          <a:p>
            <a:pPr marL="342900" indent="-342900">
              <a:lnSpc>
                <a:spcPct val="150000"/>
              </a:lnSpc>
              <a:buFont typeface="Arial" panose="020B0604020202020204" pitchFamily="34" charset="0"/>
              <a:buChar char="•"/>
            </a:pPr>
            <a:r>
              <a:rPr lang="en-US" sz="2400" dirty="0"/>
              <a:t>Literature Survey</a:t>
            </a:r>
          </a:p>
          <a:p>
            <a:pPr marL="342900" indent="-342900">
              <a:lnSpc>
                <a:spcPct val="150000"/>
              </a:lnSpc>
              <a:buFont typeface="Arial" panose="020B0604020202020204" pitchFamily="34" charset="0"/>
              <a:buChar char="•"/>
            </a:pPr>
            <a:r>
              <a:rPr lang="en-US" sz="2400" dirty="0"/>
              <a:t>Methodology</a:t>
            </a:r>
          </a:p>
          <a:p>
            <a:pPr marL="342900" indent="-342900">
              <a:lnSpc>
                <a:spcPct val="150000"/>
              </a:lnSpc>
              <a:buFont typeface="Arial" panose="020B0604020202020204" pitchFamily="34" charset="0"/>
              <a:buChar char="•"/>
            </a:pPr>
            <a:r>
              <a:rPr lang="en-US" sz="2400" dirty="0"/>
              <a:t>Software Used</a:t>
            </a:r>
          </a:p>
          <a:p>
            <a:pPr marL="342900" indent="-342900">
              <a:lnSpc>
                <a:spcPct val="150000"/>
              </a:lnSpc>
              <a:buFont typeface="Arial" panose="020B0604020202020204" pitchFamily="34" charset="0"/>
              <a:buChar char="•"/>
            </a:pPr>
            <a:r>
              <a:rPr lang="en-US" sz="2400" dirty="0"/>
              <a:t>Results and Comparison</a:t>
            </a:r>
          </a:p>
          <a:p>
            <a:pPr marL="342900" indent="-342900">
              <a:lnSpc>
                <a:spcPct val="150000"/>
              </a:lnSpc>
              <a:buFont typeface="Arial" panose="020B0604020202020204" pitchFamily="34" charset="0"/>
              <a:buChar char="•"/>
            </a:pPr>
            <a:r>
              <a:rPr lang="en-US" sz="2400" dirty="0"/>
              <a:t>References </a:t>
            </a:r>
          </a:p>
          <a:p>
            <a:pPr marL="342900" indent="-342900">
              <a:lnSpc>
                <a:spcPct val="150000"/>
              </a:lnSpc>
              <a:buFont typeface="Arial" panose="020B0604020202020204" pitchFamily="34" charset="0"/>
              <a:buChar char="•"/>
            </a:pPr>
            <a:r>
              <a:rPr lang="en-US" sz="2400"/>
              <a:t>Acknowledgement</a:t>
            </a:r>
            <a:endParaRPr lang="en-US" sz="2400" dirty="0"/>
          </a:p>
        </p:txBody>
      </p:sp>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3</a:t>
            </a:fld>
            <a:endParaRPr lang="en-IN"/>
          </a:p>
        </p:txBody>
      </p:sp>
    </p:spTree>
    <p:extLst>
      <p:ext uri="{BB962C8B-B14F-4D97-AF65-F5344CB8AC3E}">
        <p14:creationId xmlns:p14="http://schemas.microsoft.com/office/powerpoint/2010/main" val="5567128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Introduction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4</a:t>
            </a:fld>
            <a:endParaRPr lang="en-IN"/>
          </a:p>
        </p:txBody>
      </p:sp>
      <p:sp>
        <p:nvSpPr>
          <p:cNvPr id="2" name="TextBox 1">
            <a:extLst>
              <a:ext uri="{FF2B5EF4-FFF2-40B4-BE49-F238E27FC236}">
                <a16:creationId xmlns:a16="http://schemas.microsoft.com/office/drawing/2014/main" id="{9F2068E2-3164-4A40-905A-1973D113D39E}"/>
              </a:ext>
            </a:extLst>
          </p:cNvPr>
          <p:cNvSpPr txBox="1"/>
          <p:nvPr/>
        </p:nvSpPr>
        <p:spPr>
          <a:xfrm>
            <a:off x="331304" y="1595021"/>
            <a:ext cx="5208105" cy="5262979"/>
          </a:xfrm>
          <a:prstGeom prst="rect">
            <a:avLst/>
          </a:prstGeom>
          <a:noFill/>
        </p:spPr>
        <p:txBody>
          <a:bodyPr wrap="square" rtlCol="0">
            <a:spAutoFit/>
          </a:bodyPr>
          <a:lstStyle/>
          <a:p>
            <a:r>
              <a:rPr lang="en-IN" sz="2400" b="1" dirty="0"/>
              <a:t>Machine Learning Models Used</a:t>
            </a:r>
          </a:p>
          <a:p>
            <a:endParaRPr lang="en-IN" sz="2400" dirty="0"/>
          </a:p>
          <a:p>
            <a:pPr marL="285750" indent="-285750">
              <a:buFont typeface="Arial" panose="020B0604020202020204" pitchFamily="34" charset="0"/>
              <a:buChar char="•"/>
            </a:pPr>
            <a:r>
              <a:rPr lang="en-IN" sz="2400" dirty="0"/>
              <a:t>Convolutional Neural Networks</a:t>
            </a:r>
          </a:p>
          <a:p>
            <a:endParaRPr lang="en-IN" sz="2400" dirty="0"/>
          </a:p>
          <a:p>
            <a:pPr marL="285750" indent="-285750">
              <a:buFont typeface="Arial" panose="020B0604020202020204" pitchFamily="34" charset="0"/>
              <a:buChar char="•"/>
            </a:pPr>
            <a:r>
              <a:rPr lang="en-IN" sz="2400" dirty="0"/>
              <a:t>Support Vector Machines</a:t>
            </a:r>
          </a:p>
          <a:p>
            <a:endParaRPr lang="en-IN" sz="2400" dirty="0"/>
          </a:p>
          <a:p>
            <a:pPr marL="285750" indent="-285750">
              <a:buFont typeface="Arial" panose="020B0604020202020204" pitchFamily="34" charset="0"/>
              <a:buChar char="•"/>
            </a:pPr>
            <a:r>
              <a:rPr lang="en-IN" sz="2400" dirty="0"/>
              <a:t>Random Forests</a:t>
            </a:r>
          </a:p>
          <a:p>
            <a:endParaRPr lang="en-IN" sz="2400" dirty="0"/>
          </a:p>
          <a:p>
            <a:pPr marL="285750" indent="-285750">
              <a:buFont typeface="Arial" panose="020B0604020202020204" pitchFamily="34" charset="0"/>
              <a:buChar char="•"/>
            </a:pPr>
            <a:r>
              <a:rPr lang="en-IN" sz="2400" dirty="0" err="1"/>
              <a:t>XGBoost</a:t>
            </a:r>
            <a:endParaRPr lang="en-IN" sz="2400" dirty="0"/>
          </a:p>
          <a:p>
            <a:endParaRPr lang="en-IN" sz="2400" dirty="0"/>
          </a:p>
          <a:p>
            <a:pPr marL="342900" indent="-342900">
              <a:buFont typeface="Arial" panose="020B0604020202020204" pitchFamily="34" charset="0"/>
              <a:buChar char="•"/>
            </a:pPr>
            <a:r>
              <a:rPr lang="en-IN" sz="2400" dirty="0"/>
              <a:t>AdaBoost</a:t>
            </a:r>
          </a:p>
          <a:p>
            <a:endParaRPr lang="en-IN" sz="2400" dirty="0"/>
          </a:p>
          <a:p>
            <a:pPr marL="342900" indent="-342900">
              <a:buFont typeface="Arial" panose="020B0604020202020204" pitchFamily="34" charset="0"/>
              <a:buChar char="•"/>
            </a:pPr>
            <a:r>
              <a:rPr lang="en-IN" sz="2400" dirty="0"/>
              <a:t>Long Short Term Memory</a:t>
            </a:r>
          </a:p>
          <a:p>
            <a:pPr marL="342900" indent="-342900">
              <a:buFont typeface="Arial" panose="020B0604020202020204" pitchFamily="34" charset="0"/>
              <a:buChar char="•"/>
            </a:pPr>
            <a:endParaRPr lang="en-IN" sz="2400" dirty="0"/>
          </a:p>
        </p:txBody>
      </p:sp>
      <p:pic>
        <p:nvPicPr>
          <p:cNvPr id="8194" name="Picture 2" descr="Machine Learning Wallpapers - Wallpaper Cave">
            <a:extLst>
              <a:ext uri="{FF2B5EF4-FFF2-40B4-BE49-F238E27FC236}">
                <a16:creationId xmlns:a16="http://schemas.microsoft.com/office/drawing/2014/main" id="{383D390A-6AF5-47DC-9405-682337488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590261"/>
            <a:ext cx="5457123" cy="341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711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Introduction</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5</a:t>
            </a:fld>
            <a:endParaRPr lang="en-IN"/>
          </a:p>
        </p:txBody>
      </p:sp>
      <p:sp>
        <p:nvSpPr>
          <p:cNvPr id="2" name="TextBox 1">
            <a:extLst>
              <a:ext uri="{FF2B5EF4-FFF2-40B4-BE49-F238E27FC236}">
                <a16:creationId xmlns:a16="http://schemas.microsoft.com/office/drawing/2014/main" id="{9F2068E2-3164-4A40-905A-1973D113D39E}"/>
              </a:ext>
            </a:extLst>
          </p:cNvPr>
          <p:cNvSpPr txBox="1"/>
          <p:nvPr/>
        </p:nvSpPr>
        <p:spPr>
          <a:xfrm>
            <a:off x="331304" y="1595021"/>
            <a:ext cx="5208105" cy="5262979"/>
          </a:xfrm>
          <a:prstGeom prst="rect">
            <a:avLst/>
          </a:prstGeom>
          <a:noFill/>
        </p:spPr>
        <p:txBody>
          <a:bodyPr wrap="square" rtlCol="0">
            <a:spAutoFit/>
          </a:bodyPr>
          <a:lstStyle/>
          <a:p>
            <a:r>
              <a:rPr lang="en-IN" sz="2400" b="1" dirty="0"/>
              <a:t>Features Extracted From Audio Dataset</a:t>
            </a:r>
          </a:p>
          <a:p>
            <a:endParaRPr lang="en-IN" sz="2400" dirty="0"/>
          </a:p>
          <a:p>
            <a:pPr marL="285750" indent="-285750">
              <a:buFont typeface="Arial" panose="020B0604020202020204" pitchFamily="34" charset="0"/>
              <a:buChar char="•"/>
            </a:pPr>
            <a:r>
              <a:rPr lang="en-IN" sz="2400" dirty="0"/>
              <a:t>Mel Frequency Cepstral Coefficients</a:t>
            </a:r>
          </a:p>
          <a:p>
            <a:endParaRPr lang="en-IN" sz="2400" dirty="0"/>
          </a:p>
          <a:p>
            <a:pPr marL="285750" indent="-285750">
              <a:buFont typeface="Arial" panose="020B0604020202020204" pitchFamily="34" charset="0"/>
              <a:buChar char="•"/>
            </a:pPr>
            <a:r>
              <a:rPr lang="en-IN" sz="2400" dirty="0"/>
              <a:t>Root Mean Square Energy</a:t>
            </a:r>
          </a:p>
          <a:p>
            <a:endParaRPr lang="en-IN" sz="2400" dirty="0"/>
          </a:p>
          <a:p>
            <a:pPr marL="285750" indent="-285750">
              <a:buFont typeface="Arial" panose="020B0604020202020204" pitchFamily="34" charset="0"/>
              <a:buChar char="•"/>
            </a:pPr>
            <a:r>
              <a:rPr lang="en-IN" sz="2400" dirty="0"/>
              <a:t>Zero Crossing Rate</a:t>
            </a:r>
          </a:p>
          <a:p>
            <a:endParaRPr lang="en-IN" sz="2400" dirty="0"/>
          </a:p>
          <a:p>
            <a:pPr marL="285750" indent="-285750">
              <a:buFont typeface="Arial" panose="020B0604020202020204" pitchFamily="34" charset="0"/>
              <a:buChar char="•"/>
            </a:pPr>
            <a:r>
              <a:rPr lang="en-IN" sz="2400" dirty="0"/>
              <a:t>Spectral Bandwidth</a:t>
            </a:r>
          </a:p>
          <a:p>
            <a:endParaRPr lang="en-IN" sz="2400" dirty="0"/>
          </a:p>
          <a:p>
            <a:pPr marL="342900" indent="-342900">
              <a:buFont typeface="Arial" panose="020B0604020202020204" pitchFamily="34" charset="0"/>
              <a:buChar char="•"/>
            </a:pPr>
            <a:r>
              <a:rPr lang="en-IN" sz="2400" dirty="0"/>
              <a:t>Spectral Centroid</a:t>
            </a:r>
          </a:p>
          <a:p>
            <a:endParaRPr lang="en-IN" sz="2400" dirty="0"/>
          </a:p>
          <a:p>
            <a:pPr marL="342900" indent="-342900">
              <a:buFont typeface="Arial" panose="020B0604020202020204" pitchFamily="34" charset="0"/>
              <a:buChar char="•"/>
            </a:pPr>
            <a:r>
              <a:rPr lang="en-IN" sz="2400" dirty="0"/>
              <a:t>Chroma Features</a:t>
            </a:r>
          </a:p>
          <a:p>
            <a:pPr marL="342900" indent="-342900">
              <a:buFont typeface="Arial" panose="020B0604020202020204" pitchFamily="34" charset="0"/>
              <a:buChar char="•"/>
            </a:pPr>
            <a:endParaRPr lang="en-IN" sz="2400" dirty="0"/>
          </a:p>
        </p:txBody>
      </p:sp>
      <p:pic>
        <p:nvPicPr>
          <p:cNvPr id="8194" name="Picture 2" descr="Machine Learning Wallpapers - Wallpaper Cave">
            <a:extLst>
              <a:ext uri="{FF2B5EF4-FFF2-40B4-BE49-F238E27FC236}">
                <a16:creationId xmlns:a16="http://schemas.microsoft.com/office/drawing/2014/main" id="{383D390A-6AF5-47DC-9405-682337488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590261"/>
            <a:ext cx="5457123" cy="341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492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Problem Statement</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6</a:t>
            </a:fld>
            <a:endParaRPr lang="en-IN"/>
          </a:p>
        </p:txBody>
      </p:sp>
      <p:sp>
        <p:nvSpPr>
          <p:cNvPr id="8" name="TextBox 7">
            <a:extLst>
              <a:ext uri="{FF2B5EF4-FFF2-40B4-BE49-F238E27FC236}">
                <a16:creationId xmlns:a16="http://schemas.microsoft.com/office/drawing/2014/main" id="{05FCF5A8-B61E-4974-B56A-F367B41204AD}"/>
              </a:ext>
            </a:extLst>
          </p:cNvPr>
          <p:cNvSpPr txBox="1"/>
          <p:nvPr/>
        </p:nvSpPr>
        <p:spPr>
          <a:xfrm>
            <a:off x="516835" y="1859340"/>
            <a:ext cx="11131826" cy="1200329"/>
          </a:xfrm>
          <a:prstGeom prst="rect">
            <a:avLst/>
          </a:prstGeom>
          <a:noFill/>
        </p:spPr>
        <p:txBody>
          <a:bodyPr wrap="square">
            <a:spAutoFit/>
          </a:bodyPr>
          <a:lstStyle/>
          <a:p>
            <a:pPr algn="just"/>
            <a:r>
              <a:rPr lang="en-US" sz="2400" i="1" dirty="0"/>
              <a:t>Develop an efficient and accurate system for audio detection and classification of emergency sirens from traffic noise to enhance road safety and emergency response to civil distress.</a:t>
            </a:r>
            <a:endParaRPr lang="en-IN" sz="2400" i="1" dirty="0"/>
          </a:p>
        </p:txBody>
      </p:sp>
    </p:spTree>
    <p:extLst>
      <p:ext uri="{BB962C8B-B14F-4D97-AF65-F5344CB8AC3E}">
        <p14:creationId xmlns:p14="http://schemas.microsoft.com/office/powerpoint/2010/main" val="42628990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Literature Survey</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7</a:t>
            </a:fld>
            <a:endParaRPr lang="en-IN"/>
          </a:p>
        </p:txBody>
      </p:sp>
      <p:sp>
        <p:nvSpPr>
          <p:cNvPr id="10" name="TextBox 9">
            <a:extLst>
              <a:ext uri="{FF2B5EF4-FFF2-40B4-BE49-F238E27FC236}">
                <a16:creationId xmlns:a16="http://schemas.microsoft.com/office/drawing/2014/main" id="{D528108E-0FD7-48FA-A984-ECFBD8735441}"/>
              </a:ext>
            </a:extLst>
          </p:cNvPr>
          <p:cNvSpPr txBox="1"/>
          <p:nvPr/>
        </p:nvSpPr>
        <p:spPr>
          <a:xfrm>
            <a:off x="1073426" y="1624444"/>
            <a:ext cx="10280374" cy="3402213"/>
          </a:xfrm>
          <a:prstGeom prst="rect">
            <a:avLst/>
          </a:prstGeom>
          <a:noFill/>
        </p:spPr>
        <p:txBody>
          <a:bodyPr wrap="square">
            <a:spAutoFit/>
          </a:bodyPr>
          <a:lstStyle/>
          <a:p>
            <a:pPr>
              <a:lnSpc>
                <a:spcPct val="115000"/>
              </a:lnSpc>
              <a:spcAft>
                <a:spcPts val="900"/>
              </a:spcAft>
              <a:tabLst>
                <a:tab pos="457200" algn="l"/>
              </a:tabLst>
            </a:pPr>
            <a:r>
              <a:rPr lang="en-US" i="1"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Asif M, </a:t>
            </a:r>
            <a:r>
              <a:rPr lang="en-US" i="1" kern="1200" spc="-1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Usaid</a:t>
            </a:r>
            <a:r>
              <a:rPr lang="en-US" i="1"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 Rashid M, </a:t>
            </a:r>
            <a:r>
              <a:rPr lang="en-US" i="1" u="sng"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Large-scale audio dataset for emergency vehicle sirens and road noises</a:t>
            </a:r>
            <a:r>
              <a:rPr lang="en-US" i="1"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Sci Data 9, 599 (2022).</a:t>
            </a:r>
            <a:endParaRPr lang="en-IN" i="1"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pPr>
              <a:lnSpc>
                <a:spcPct val="115000"/>
              </a:lnSpc>
              <a:spcAft>
                <a:spcPts val="900"/>
              </a:spcAft>
              <a:tabLst>
                <a:tab pos="457200" algn="l"/>
              </a:tabLst>
            </a:pPr>
            <a:r>
              <a:rPr lang="en-IN" i="1" dirty="0">
                <a:solidFill>
                  <a:srgbClr val="00000A"/>
                </a:solidFill>
                <a:effectLst/>
                <a:latin typeface="Calibri" panose="020F0502020204030204" pitchFamily="34" charset="0"/>
                <a:ea typeface="Times New Roman" panose="02020603050405020304" pitchFamily="18" charset="0"/>
                <a:cs typeface="Calibri" panose="020F0502020204030204" pitchFamily="34" charset="0"/>
              </a:rPr>
              <a:t> </a:t>
            </a:r>
            <a:endParaRPr lang="en-IN" i="1"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pPr>
              <a:lnSpc>
                <a:spcPct val="115000"/>
              </a:lnSpc>
              <a:spcAft>
                <a:spcPts val="900"/>
              </a:spcAft>
              <a:tabLst>
                <a:tab pos="457200" algn="l"/>
              </a:tabLst>
            </a:pPr>
            <a:r>
              <a:rPr lang="en-US" i="1"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Mittal U, Chawla P, </a:t>
            </a:r>
            <a:r>
              <a:rPr lang="en-US" i="1" u="sng"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Acoustic Based Emergency Vehicle Detection Using Ensemble of Deep Learning Models</a:t>
            </a:r>
            <a:r>
              <a:rPr lang="en-US" i="1"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Procedia </a:t>
            </a:r>
            <a:r>
              <a:rPr lang="en-US" i="1" kern="1200" spc="-1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Comput</a:t>
            </a:r>
            <a:r>
              <a:rPr lang="en-US" i="1"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Sci. 2023, 218, 227–234.</a:t>
            </a:r>
            <a:endParaRPr lang="en-IN" i="1"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pPr>
              <a:lnSpc>
                <a:spcPct val="115000"/>
              </a:lnSpc>
              <a:spcAft>
                <a:spcPts val="900"/>
              </a:spcAft>
              <a:tabLst>
                <a:tab pos="457200" algn="l"/>
              </a:tabLst>
            </a:pPr>
            <a:r>
              <a:rPr lang="en-IN" i="1" dirty="0">
                <a:solidFill>
                  <a:srgbClr val="00000A"/>
                </a:solidFill>
                <a:effectLst/>
                <a:latin typeface="Calibri" panose="020F0502020204030204" pitchFamily="34" charset="0"/>
                <a:ea typeface="Times New Roman" panose="02020603050405020304" pitchFamily="18" charset="0"/>
                <a:cs typeface="Calibri" panose="020F0502020204030204" pitchFamily="34" charset="0"/>
              </a:rPr>
              <a:t> </a:t>
            </a:r>
            <a:endParaRPr lang="en-IN" i="1"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a:p>
            <a:pPr>
              <a:lnSpc>
                <a:spcPct val="115000"/>
              </a:lnSpc>
              <a:spcAft>
                <a:spcPts val="900"/>
              </a:spcAft>
              <a:tabLst>
                <a:tab pos="457200" algn="l"/>
              </a:tabLst>
            </a:pPr>
            <a:r>
              <a:rPr lang="en-US" i="1"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  </a:t>
            </a:r>
            <a:r>
              <a:rPr lang="en-US" i="1" kern="1200" spc="-1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Suhaimy</a:t>
            </a:r>
            <a:r>
              <a:rPr lang="en-US" i="1"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 A., Halim, I. S. A., Hassan, S. L. M., and </a:t>
            </a:r>
            <a:r>
              <a:rPr lang="en-US" i="1" kern="1200" spc="-1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Saparon</a:t>
            </a:r>
            <a:r>
              <a:rPr lang="en-US" i="1"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 (2020, December). </a:t>
            </a:r>
            <a:r>
              <a:rPr lang="en-US" i="1" u="sng"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Classification of ambulance siren sounds with MFCC SVM</a:t>
            </a:r>
            <a:r>
              <a:rPr lang="en-US" i="1" kern="12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AIP Conference Proceedings (Vol. 2306, No. 1, p. 020032). AIP Publishing LLC.</a:t>
            </a:r>
            <a:endParaRPr lang="en-IN" i="1" dirty="0">
              <a:solidFill>
                <a:srgbClr val="00000A"/>
              </a:solidFill>
              <a:effectLst/>
              <a:latin typeface="Calibri" panose="020F0502020204030204" pitchFamily="34" charset="0"/>
              <a:ea typeface="Calibri" panose="020F0502020204030204" pitchFamily="34" charset="0"/>
              <a:cs typeface="Tunga" panose="020B0502040204020203" pitchFamily="34" charset="0"/>
            </a:endParaRPr>
          </a:p>
        </p:txBody>
      </p:sp>
    </p:spTree>
    <p:extLst>
      <p:ext uri="{BB962C8B-B14F-4D97-AF65-F5344CB8AC3E}">
        <p14:creationId xmlns:p14="http://schemas.microsoft.com/office/powerpoint/2010/main" val="27335297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Methodology</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8</a:t>
            </a:fld>
            <a:endParaRPr lang="en-IN"/>
          </a:p>
        </p:txBody>
      </p:sp>
      <p:sp>
        <p:nvSpPr>
          <p:cNvPr id="4" name="TextBox 3">
            <a:extLst>
              <a:ext uri="{FF2B5EF4-FFF2-40B4-BE49-F238E27FC236}">
                <a16:creationId xmlns:a16="http://schemas.microsoft.com/office/drawing/2014/main" id="{78281575-7C96-4D68-9CE7-7788B2C716F5}"/>
              </a:ext>
            </a:extLst>
          </p:cNvPr>
          <p:cNvSpPr txBox="1"/>
          <p:nvPr/>
        </p:nvSpPr>
        <p:spPr>
          <a:xfrm>
            <a:off x="483703" y="1172817"/>
            <a:ext cx="8700054" cy="369332"/>
          </a:xfrm>
          <a:prstGeom prst="rect">
            <a:avLst/>
          </a:prstGeom>
          <a:noFill/>
        </p:spPr>
        <p:txBody>
          <a:bodyPr wrap="square" rtlCol="0">
            <a:spAutoFit/>
          </a:bodyPr>
          <a:lstStyle/>
          <a:p>
            <a:r>
              <a:rPr lang="en-IN" dirty="0"/>
              <a:t>Sample audio .wav files from the dataset along with spectrogram .</a:t>
            </a:r>
            <a:r>
              <a:rPr lang="en-IN" dirty="0" err="1"/>
              <a:t>png</a:t>
            </a:r>
            <a:r>
              <a:rPr lang="en-IN" dirty="0"/>
              <a:t> images:</a:t>
            </a:r>
          </a:p>
        </p:txBody>
      </p:sp>
      <p:pic>
        <p:nvPicPr>
          <p:cNvPr id="9" name="sound_6">
            <a:hlinkClick r:id="" action="ppaction://media"/>
            <a:extLst>
              <a:ext uri="{FF2B5EF4-FFF2-40B4-BE49-F238E27FC236}">
                <a16:creationId xmlns:a16="http://schemas.microsoft.com/office/drawing/2014/main" id="{FA0542B1-54D1-4C4A-84B9-1089C5372428}"/>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02442" y="3899319"/>
            <a:ext cx="609600" cy="609600"/>
          </a:xfrm>
          <a:prstGeom prst="rect">
            <a:avLst/>
          </a:prstGeom>
        </p:spPr>
      </p:pic>
      <p:pic>
        <p:nvPicPr>
          <p:cNvPr id="11" name="Picture 10">
            <a:extLst>
              <a:ext uri="{FF2B5EF4-FFF2-40B4-BE49-F238E27FC236}">
                <a16:creationId xmlns:a16="http://schemas.microsoft.com/office/drawing/2014/main" id="{9E81D373-80B7-4620-BB71-385D85FFBC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2542" y="4939778"/>
            <a:ext cx="1577798" cy="1577798"/>
          </a:xfrm>
          <a:prstGeom prst="rect">
            <a:avLst/>
          </a:prstGeom>
        </p:spPr>
      </p:pic>
      <p:graphicFrame>
        <p:nvGraphicFramePr>
          <p:cNvPr id="12" name="Table 12">
            <a:extLst>
              <a:ext uri="{FF2B5EF4-FFF2-40B4-BE49-F238E27FC236}">
                <a16:creationId xmlns:a16="http://schemas.microsoft.com/office/drawing/2014/main" id="{DF083B59-04CA-4958-9738-3F52038C1B8B}"/>
              </a:ext>
            </a:extLst>
          </p:cNvPr>
          <p:cNvGraphicFramePr>
            <a:graphicFrameLocks noGrp="1"/>
          </p:cNvGraphicFramePr>
          <p:nvPr>
            <p:extLst>
              <p:ext uri="{D42A27DB-BD31-4B8C-83A1-F6EECF244321}">
                <p14:modId xmlns:p14="http://schemas.microsoft.com/office/powerpoint/2010/main" val="2472470889"/>
              </p:ext>
            </p:extLst>
          </p:nvPr>
        </p:nvGraphicFramePr>
        <p:xfrm>
          <a:off x="589718" y="2146852"/>
          <a:ext cx="11231223" cy="4318214"/>
        </p:xfrm>
        <a:graphic>
          <a:graphicData uri="http://schemas.openxmlformats.org/drawingml/2006/table">
            <a:tbl>
              <a:tblPr firstRow="1" bandRow="1">
                <a:tableStyleId>{2D5ABB26-0587-4C30-8999-92F81FD0307C}</a:tableStyleId>
              </a:tblPr>
              <a:tblGrid>
                <a:gridCol w="1610143">
                  <a:extLst>
                    <a:ext uri="{9D8B030D-6E8A-4147-A177-3AD203B41FA5}">
                      <a16:colId xmlns:a16="http://schemas.microsoft.com/office/drawing/2014/main" val="851628278"/>
                    </a:ext>
                  </a:extLst>
                </a:gridCol>
                <a:gridCol w="1862039">
                  <a:extLst>
                    <a:ext uri="{9D8B030D-6E8A-4147-A177-3AD203B41FA5}">
                      <a16:colId xmlns:a16="http://schemas.microsoft.com/office/drawing/2014/main" val="2191787356"/>
                    </a:ext>
                  </a:extLst>
                </a:gridCol>
                <a:gridCol w="1934195">
                  <a:extLst>
                    <a:ext uri="{9D8B030D-6E8A-4147-A177-3AD203B41FA5}">
                      <a16:colId xmlns:a16="http://schemas.microsoft.com/office/drawing/2014/main" val="1001136169"/>
                    </a:ext>
                  </a:extLst>
                </a:gridCol>
                <a:gridCol w="1827560">
                  <a:extLst>
                    <a:ext uri="{9D8B030D-6E8A-4147-A177-3AD203B41FA5}">
                      <a16:colId xmlns:a16="http://schemas.microsoft.com/office/drawing/2014/main" val="136725903"/>
                    </a:ext>
                  </a:extLst>
                </a:gridCol>
                <a:gridCol w="1998643">
                  <a:extLst>
                    <a:ext uri="{9D8B030D-6E8A-4147-A177-3AD203B41FA5}">
                      <a16:colId xmlns:a16="http://schemas.microsoft.com/office/drawing/2014/main" val="1104743317"/>
                    </a:ext>
                  </a:extLst>
                </a:gridCol>
                <a:gridCol w="1998643">
                  <a:extLst>
                    <a:ext uri="{9D8B030D-6E8A-4147-A177-3AD203B41FA5}">
                      <a16:colId xmlns:a16="http://schemas.microsoft.com/office/drawing/2014/main" val="4021814126"/>
                    </a:ext>
                  </a:extLst>
                </a:gridCol>
              </a:tblGrid>
              <a:tr h="1367312">
                <a:tc>
                  <a:txBody>
                    <a:bodyPr/>
                    <a:lstStyle/>
                    <a:p>
                      <a:pPr algn="ctr"/>
                      <a:r>
                        <a:rPr lang="en-IN" b="0" dirty="0">
                          <a:solidFill>
                            <a:srgbClr val="C00000"/>
                          </a:solidFill>
                        </a:rPr>
                        <a:t>Ambulance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0" dirty="0" err="1">
                          <a:solidFill>
                            <a:srgbClr val="C00000"/>
                          </a:solidFill>
                        </a:rPr>
                        <a:t>Firetruck</a:t>
                      </a:r>
                      <a:endParaRPr lang="en-IN"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0" dirty="0">
                          <a:solidFill>
                            <a:srgbClr val="C00000"/>
                          </a:solidFill>
                        </a:rPr>
                        <a:t>Traffic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0" dirty="0">
                          <a:solidFill>
                            <a:srgbClr val="C00000"/>
                          </a:solidFill>
                        </a:rPr>
                        <a:t>Police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0" dirty="0">
                          <a:solidFill>
                            <a:srgbClr val="C00000"/>
                          </a:solidFill>
                        </a:rPr>
                        <a:t>Weather </a:t>
                      </a:r>
                    </a:p>
                    <a:p>
                      <a:pPr algn="ctr"/>
                      <a:r>
                        <a:rPr lang="en-IN" b="0" dirty="0">
                          <a:solidFill>
                            <a:srgbClr val="C00000"/>
                          </a:solidFill>
                        </a:rPr>
                        <a:t>(or Civil </a:t>
                      </a:r>
                      <a:r>
                        <a:rPr lang="en-IN" b="0" dirty="0" err="1">
                          <a:solidFill>
                            <a:srgbClr val="C00000"/>
                          </a:solidFill>
                        </a:rPr>
                        <a:t>Defense</a:t>
                      </a:r>
                      <a:r>
                        <a:rPr lang="en-IN" b="0" dirty="0">
                          <a:solidFill>
                            <a:srgbClr val="C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0" dirty="0">
                          <a:solidFill>
                            <a:srgbClr val="C00000"/>
                          </a:solidFill>
                        </a:rPr>
                        <a:t>Fire Alarm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3866163"/>
                  </a:ext>
                </a:extLst>
              </a:tr>
              <a:tr h="1475451">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2210848"/>
                  </a:ext>
                </a:extLst>
              </a:tr>
              <a:tr h="1475451">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7235217"/>
                  </a:ext>
                </a:extLst>
              </a:tr>
            </a:tbl>
          </a:graphicData>
        </a:graphic>
      </p:graphicFrame>
      <p:pic>
        <p:nvPicPr>
          <p:cNvPr id="16" name="Picture 15">
            <a:extLst>
              <a:ext uri="{FF2B5EF4-FFF2-40B4-BE49-F238E27FC236}">
                <a16:creationId xmlns:a16="http://schemas.microsoft.com/office/drawing/2014/main" id="{3CD3E48E-48DA-4573-A4FB-A3EBC8F83A2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74445" y="4898117"/>
            <a:ext cx="1577798" cy="1577798"/>
          </a:xfrm>
          <a:prstGeom prst="rect">
            <a:avLst/>
          </a:prstGeom>
        </p:spPr>
      </p:pic>
      <p:pic>
        <p:nvPicPr>
          <p:cNvPr id="17" name="sound_210">
            <a:hlinkClick r:id="" action="ppaction://media"/>
            <a:extLst>
              <a:ext uri="{FF2B5EF4-FFF2-40B4-BE49-F238E27FC236}">
                <a16:creationId xmlns:a16="http://schemas.microsoft.com/office/drawing/2014/main" id="{718372EC-57C3-4406-B70C-66A03FFD680A}"/>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2868432" y="3905730"/>
            <a:ext cx="609600" cy="609600"/>
          </a:xfrm>
          <a:prstGeom prst="rect">
            <a:avLst/>
          </a:prstGeom>
        </p:spPr>
      </p:pic>
      <p:pic>
        <p:nvPicPr>
          <p:cNvPr id="19" name="Picture 18">
            <a:extLst>
              <a:ext uri="{FF2B5EF4-FFF2-40B4-BE49-F238E27FC236}">
                <a16:creationId xmlns:a16="http://schemas.microsoft.com/office/drawing/2014/main" id="{8FCECE66-7A0B-4AB4-A161-5A9A13AEF0F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246527" y="4931259"/>
            <a:ext cx="1577798" cy="1577798"/>
          </a:xfrm>
          <a:prstGeom prst="rect">
            <a:avLst/>
          </a:prstGeom>
        </p:spPr>
      </p:pic>
      <p:pic>
        <p:nvPicPr>
          <p:cNvPr id="20" name="sound_415">
            <a:hlinkClick r:id="" action="ppaction://media"/>
            <a:extLst>
              <a:ext uri="{FF2B5EF4-FFF2-40B4-BE49-F238E27FC236}">
                <a16:creationId xmlns:a16="http://schemas.microsoft.com/office/drawing/2014/main" id="{4245FB77-DCC0-42DB-8F5F-FF9D7EA754E7}"/>
              </a:ext>
            </a:extLst>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4813577" y="3903341"/>
            <a:ext cx="609600" cy="609600"/>
          </a:xfrm>
          <a:prstGeom prst="rect">
            <a:avLst/>
          </a:prstGeom>
        </p:spPr>
      </p:pic>
      <p:pic>
        <p:nvPicPr>
          <p:cNvPr id="22" name="Picture 21">
            <a:extLst>
              <a:ext uri="{FF2B5EF4-FFF2-40B4-BE49-F238E27FC236}">
                <a16:creationId xmlns:a16="http://schemas.microsoft.com/office/drawing/2014/main" id="{833AC931-C66A-4216-A3DB-E581BD48CAA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90098" y="4876712"/>
            <a:ext cx="1703929" cy="1703929"/>
          </a:xfrm>
          <a:prstGeom prst="rect">
            <a:avLst/>
          </a:prstGeom>
        </p:spPr>
      </p:pic>
      <p:pic>
        <p:nvPicPr>
          <p:cNvPr id="23" name="sound_611">
            <a:hlinkClick r:id="" action="ppaction://media"/>
            <a:extLst>
              <a:ext uri="{FF2B5EF4-FFF2-40B4-BE49-F238E27FC236}">
                <a16:creationId xmlns:a16="http://schemas.microsoft.com/office/drawing/2014/main" id="{8F9E1802-2624-4EEF-89EE-D5E6ECEFA2C6}"/>
              </a:ext>
            </a:extLst>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6637263" y="3899319"/>
            <a:ext cx="609600" cy="609600"/>
          </a:xfrm>
          <a:prstGeom prst="rect">
            <a:avLst/>
          </a:prstGeom>
        </p:spPr>
      </p:pic>
      <p:pic>
        <p:nvPicPr>
          <p:cNvPr id="25" name="Picture 24">
            <a:extLst>
              <a:ext uri="{FF2B5EF4-FFF2-40B4-BE49-F238E27FC236}">
                <a16:creationId xmlns:a16="http://schemas.microsoft.com/office/drawing/2014/main" id="{F8646EDD-1FFC-474B-87F5-E2A6B395F7D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79544" y="4931259"/>
            <a:ext cx="1577798" cy="1577798"/>
          </a:xfrm>
          <a:prstGeom prst="rect">
            <a:avLst/>
          </a:prstGeom>
        </p:spPr>
      </p:pic>
      <p:pic>
        <p:nvPicPr>
          <p:cNvPr id="26" name="64">
            <a:hlinkClick r:id="" action="ppaction://media"/>
            <a:extLst>
              <a:ext uri="{FF2B5EF4-FFF2-40B4-BE49-F238E27FC236}">
                <a16:creationId xmlns:a16="http://schemas.microsoft.com/office/drawing/2014/main" id="{3684D633-6BFC-4770-951E-6F9AD05DBE4E}"/>
              </a:ext>
            </a:extLst>
          </p:cNvPr>
          <p:cNvPicPr>
            <a:picLocks noChangeAspect="1"/>
          </p:cNvPicPr>
          <p:nvPr>
            <a:audioFile r:link="rId10"/>
            <p:extLst>
              <p:ext uri="{DAA4B4D4-6D71-4841-9C94-3DE7FCFB9230}">
                <p14:media xmlns:p14="http://schemas.microsoft.com/office/powerpoint/2010/main" r:embed="rId9"/>
              </p:ext>
            </p:extLst>
          </p:nvPr>
        </p:nvPicPr>
        <p:blipFill>
          <a:blip r:embed="rId17"/>
          <a:stretch>
            <a:fillRect/>
          </a:stretch>
        </p:blipFill>
        <p:spPr>
          <a:xfrm>
            <a:off x="8640104" y="3905730"/>
            <a:ext cx="609600" cy="609600"/>
          </a:xfrm>
          <a:prstGeom prst="rect">
            <a:avLst/>
          </a:prstGeom>
        </p:spPr>
      </p:pic>
      <p:pic>
        <p:nvPicPr>
          <p:cNvPr id="28" name="Picture 27">
            <a:extLst>
              <a:ext uri="{FF2B5EF4-FFF2-40B4-BE49-F238E27FC236}">
                <a16:creationId xmlns:a16="http://schemas.microsoft.com/office/drawing/2014/main" id="{C889C4E1-8C1A-49E4-ADB3-5129375D9BB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09571" y="4909262"/>
            <a:ext cx="1577799" cy="1577799"/>
          </a:xfrm>
          <a:prstGeom prst="rect">
            <a:avLst/>
          </a:prstGeom>
        </p:spPr>
      </p:pic>
      <p:pic>
        <p:nvPicPr>
          <p:cNvPr id="29" name="133">
            <a:hlinkClick r:id="" action="ppaction://media"/>
            <a:extLst>
              <a:ext uri="{FF2B5EF4-FFF2-40B4-BE49-F238E27FC236}">
                <a16:creationId xmlns:a16="http://schemas.microsoft.com/office/drawing/2014/main" id="{E0C14C65-5024-40F0-9096-80C69EA0318C}"/>
              </a:ext>
            </a:extLst>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10595350" y="3903132"/>
            <a:ext cx="609600" cy="609600"/>
          </a:xfrm>
          <a:prstGeom prst="rect">
            <a:avLst/>
          </a:prstGeom>
        </p:spPr>
      </p:pic>
    </p:spTree>
    <p:extLst>
      <p:ext uri="{BB962C8B-B14F-4D97-AF65-F5344CB8AC3E}">
        <p14:creationId xmlns:p14="http://schemas.microsoft.com/office/powerpoint/2010/main" val="3070946914"/>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0" fill="hold"/>
                                        <p:tgtEl>
                                          <p:spTgt spid="1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00" fill="hold"/>
                                        <p:tgtEl>
                                          <p:spTgt spid="20"/>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00" fill="hold"/>
                                        <p:tgtEl>
                                          <p:spTgt spid="23"/>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00" fill="hold"/>
                                        <p:tgtEl>
                                          <p:spTgt spid="26"/>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00"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9"/>
                </p:tgtEl>
              </p:cMediaNode>
            </p:audio>
            <p:audio>
              <p:cMediaNode vol="80000">
                <p:cTn id="28" fill="hold" display="0">
                  <p:stCondLst>
                    <p:cond delay="indefinite"/>
                  </p:stCondLst>
                  <p:endCondLst>
                    <p:cond evt="onStopAudio" delay="0">
                      <p:tgtEl>
                        <p:sldTgt/>
                      </p:tgtEl>
                    </p:cond>
                  </p:endCondLst>
                </p:cTn>
                <p:tgtEl>
                  <p:spTgt spid="17"/>
                </p:tgtEl>
              </p:cMediaNode>
            </p:audio>
            <p:audio>
              <p:cMediaNode vol="80000">
                <p:cTn id="29" fill="hold" display="0">
                  <p:stCondLst>
                    <p:cond delay="indefinite"/>
                  </p:stCondLst>
                  <p:endCondLst>
                    <p:cond evt="onStopAudio" delay="0">
                      <p:tgtEl>
                        <p:sldTgt/>
                      </p:tgtEl>
                    </p:cond>
                  </p:endCondLst>
                </p:cTn>
                <p:tgtEl>
                  <p:spTgt spid="20"/>
                </p:tgtEl>
              </p:cMediaNode>
            </p:audio>
            <p:audio>
              <p:cMediaNode vol="80000">
                <p:cTn id="30" fill="hold" display="0">
                  <p:stCondLst>
                    <p:cond delay="indefinite"/>
                  </p:stCondLst>
                  <p:endCondLst>
                    <p:cond evt="onStopAudio" delay="0">
                      <p:tgtEl>
                        <p:sldTgt/>
                      </p:tgtEl>
                    </p:cond>
                  </p:endCondLst>
                </p:cTn>
                <p:tgtEl>
                  <p:spTgt spid="23"/>
                </p:tgtEl>
              </p:cMediaNode>
            </p:audio>
            <p:audio>
              <p:cMediaNode vol="80000">
                <p:cTn id="31" fill="hold" display="0">
                  <p:stCondLst>
                    <p:cond delay="indefinite"/>
                  </p:stCondLst>
                  <p:endCondLst>
                    <p:cond evt="onStopAudio" delay="0">
                      <p:tgtEl>
                        <p:sldTgt/>
                      </p:tgtEl>
                    </p:cond>
                  </p:endCondLst>
                </p:cTn>
                <p:tgtEl>
                  <p:spTgt spid="26"/>
                </p:tgtEl>
              </p:cMediaNode>
            </p:audio>
            <p:audio>
              <p:cMediaNode vol="80000">
                <p:cTn id="32"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2210340" y="0"/>
            <a:ext cx="7771320" cy="8633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spc="-1" dirty="0">
                <a:solidFill>
                  <a:srgbClr val="000000"/>
                </a:solidFill>
                <a:uFill>
                  <a:solidFill>
                    <a:srgbClr val="FFFFFF"/>
                  </a:solidFill>
                </a:uFill>
                <a:latin typeface="SF Compact Display" panose="020B0504030202060204" pitchFamily="34" charset="0"/>
              </a:rPr>
              <a:t>Methodology</a:t>
            </a:r>
            <a:endParaRPr lang="en-IN" sz="3600" b="0" strike="noStrike" spc="-1" dirty="0">
              <a:solidFill>
                <a:srgbClr val="000000"/>
              </a:solidFill>
              <a:uFill>
                <a:solidFill>
                  <a:srgbClr val="FFFFFF"/>
                </a:solidFill>
              </a:uFill>
              <a:latin typeface="SF Compact Display" panose="020B0504030202060204" pitchFamily="34" charset="0"/>
            </a:endParaRPr>
          </a:p>
        </p:txBody>
      </p:sp>
      <p:pic>
        <p:nvPicPr>
          <p:cNvPr id="6" name="Picture 5" descr="PES University">
            <a:extLst>
              <a:ext uri="{FF2B5EF4-FFF2-40B4-BE49-F238E27FC236}">
                <a16:creationId xmlns:a16="http://schemas.microsoft.com/office/drawing/2014/main" id="{D5BD60AE-5BE7-44B5-874F-D615AE6FFC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04" y="120628"/>
            <a:ext cx="1507322" cy="669925"/>
          </a:xfrm>
          <a:prstGeom prst="rect">
            <a:avLst/>
          </a:prstGeom>
          <a:noFill/>
          <a:ln>
            <a:noFill/>
          </a:ln>
        </p:spPr>
      </p:pic>
      <p:pic>
        <p:nvPicPr>
          <p:cNvPr id="7" name="Picture 6" descr="Synapse'22">
            <a:extLst>
              <a:ext uri="{FF2B5EF4-FFF2-40B4-BE49-F238E27FC236}">
                <a16:creationId xmlns:a16="http://schemas.microsoft.com/office/drawing/2014/main" id="{897DF34B-3C8F-4F59-85BE-BB8966E21F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3086" y="142854"/>
            <a:ext cx="723210" cy="647700"/>
          </a:xfrm>
          <a:prstGeom prst="rect">
            <a:avLst/>
          </a:prstGeom>
          <a:noFill/>
          <a:ln>
            <a:noFill/>
          </a:ln>
        </p:spPr>
      </p:pic>
      <p:sp>
        <p:nvSpPr>
          <p:cNvPr id="5" name="Slide Number Placeholder 4">
            <a:extLst>
              <a:ext uri="{FF2B5EF4-FFF2-40B4-BE49-F238E27FC236}">
                <a16:creationId xmlns:a16="http://schemas.microsoft.com/office/drawing/2014/main" id="{3B133598-4F2E-4D45-A572-EF93843C02C2}"/>
              </a:ext>
            </a:extLst>
          </p:cNvPr>
          <p:cNvSpPr>
            <a:spLocks noGrp="1"/>
          </p:cNvSpPr>
          <p:nvPr>
            <p:ph type="sldNum" sz="quarter" idx="12"/>
          </p:nvPr>
        </p:nvSpPr>
        <p:spPr/>
        <p:txBody>
          <a:bodyPr/>
          <a:lstStyle/>
          <a:p>
            <a:fld id="{4B3E63D4-8500-4D69-BAEF-A7E6F825617A}" type="slidenum">
              <a:rPr lang="en-IN" smtClean="0"/>
              <a:t>9</a:t>
            </a:fld>
            <a:endParaRPr lang="en-IN"/>
          </a:p>
        </p:txBody>
      </p:sp>
      <p:pic>
        <p:nvPicPr>
          <p:cNvPr id="3" name="Picture 2">
            <a:extLst>
              <a:ext uri="{FF2B5EF4-FFF2-40B4-BE49-F238E27FC236}">
                <a16:creationId xmlns:a16="http://schemas.microsoft.com/office/drawing/2014/main" id="{A2067868-29E6-4182-A721-C2B36BEC2D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262" y="790553"/>
            <a:ext cx="5195338" cy="5843823"/>
          </a:xfrm>
          <a:prstGeom prst="rect">
            <a:avLst/>
          </a:prstGeom>
        </p:spPr>
      </p:pic>
    </p:spTree>
    <p:extLst>
      <p:ext uri="{BB962C8B-B14F-4D97-AF65-F5344CB8AC3E}">
        <p14:creationId xmlns:p14="http://schemas.microsoft.com/office/powerpoint/2010/main" val="384502806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1052</Words>
  <Application>Microsoft Office PowerPoint</Application>
  <PresentationFormat>Widescreen</PresentationFormat>
  <Paragraphs>500</Paragraphs>
  <Slides>28</Slides>
  <Notes>28</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SF Compact Display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22</cp:revision>
  <cp:lastPrinted>2023-07-13T01:32:17Z</cp:lastPrinted>
  <dcterms:created xsi:type="dcterms:W3CDTF">2023-07-12T09:59:52Z</dcterms:created>
  <dcterms:modified xsi:type="dcterms:W3CDTF">2023-07-24T09:18:05Z</dcterms:modified>
</cp:coreProperties>
</file>